
<file path=[Content_Types].xml><?xml version="1.0" encoding="utf-8"?>
<Types xmlns="http://schemas.openxmlformats.org/package/2006/content-types">
  <Default Extension="xml" ContentType="application/xml"/>
  <Default Extension="wmv" ContentType="video/unknown"/>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embeddings/oleObject1.bin" ContentType="application/vnd.openxmlformats-officedocument.oleObject"/>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6.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7.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54" r:id="rId1"/>
  </p:sldMasterIdLst>
  <p:notesMasterIdLst>
    <p:notesMasterId r:id="rId44"/>
  </p:notesMasterIdLst>
  <p:handoutMasterIdLst>
    <p:handoutMasterId r:id="rId45"/>
  </p:handoutMasterIdLst>
  <p:sldIdLst>
    <p:sldId id="270" r:id="rId2"/>
    <p:sldId id="297" r:id="rId3"/>
    <p:sldId id="272" r:id="rId4"/>
    <p:sldId id="302" r:id="rId5"/>
    <p:sldId id="319" r:id="rId6"/>
    <p:sldId id="320" r:id="rId7"/>
    <p:sldId id="275" r:id="rId8"/>
    <p:sldId id="313" r:id="rId9"/>
    <p:sldId id="300" r:id="rId10"/>
    <p:sldId id="277" r:id="rId11"/>
    <p:sldId id="280" r:id="rId12"/>
    <p:sldId id="267" r:id="rId13"/>
    <p:sldId id="265" r:id="rId14"/>
    <p:sldId id="266" r:id="rId15"/>
    <p:sldId id="268" r:id="rId16"/>
    <p:sldId id="260" r:id="rId17"/>
    <p:sldId id="282" r:id="rId18"/>
    <p:sldId id="283" r:id="rId19"/>
    <p:sldId id="285" r:id="rId20"/>
    <p:sldId id="286" r:id="rId21"/>
    <p:sldId id="299" r:id="rId22"/>
    <p:sldId id="288" r:id="rId23"/>
    <p:sldId id="298" r:id="rId24"/>
    <p:sldId id="291" r:id="rId25"/>
    <p:sldId id="292" r:id="rId26"/>
    <p:sldId id="293" r:id="rId27"/>
    <p:sldId id="294" r:id="rId28"/>
    <p:sldId id="269" r:id="rId29"/>
    <p:sldId id="317" r:id="rId30"/>
    <p:sldId id="303" r:id="rId31"/>
    <p:sldId id="316" r:id="rId32"/>
    <p:sldId id="312" r:id="rId33"/>
    <p:sldId id="311" r:id="rId34"/>
    <p:sldId id="306" r:id="rId35"/>
    <p:sldId id="295" r:id="rId36"/>
    <p:sldId id="310" r:id="rId37"/>
    <p:sldId id="309" r:id="rId38"/>
    <p:sldId id="318" r:id="rId39"/>
    <p:sldId id="314" r:id="rId40"/>
    <p:sldId id="257" r:id="rId41"/>
    <p:sldId id="258" r:id="rId42"/>
    <p:sldId id="259"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800"/>
    <a:srgbClr val="00AC00"/>
    <a:srgbClr val="50E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00" d="100"/>
          <a:sy n="100" d="100"/>
        </p:scale>
        <p:origin x="-864" y="96"/>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F0F9AE9-A8D5-6E4E-A2F7-5F4EEB76706B}" type="datetimeFigureOut">
              <a:rPr lang="en-US" smtClean="0"/>
              <a:t>6/22/13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3E62F2B-E4CC-EB4D-9DA6-7D9375ED2432}" type="slidenum">
              <a:rPr lang="en-US" smtClean="0"/>
              <a:t>‹#›</a:t>
            </a:fld>
            <a:endParaRPr lang="en-US"/>
          </a:p>
        </p:txBody>
      </p:sp>
    </p:spTree>
    <p:extLst>
      <p:ext uri="{BB962C8B-B14F-4D97-AF65-F5344CB8AC3E}">
        <p14:creationId xmlns:p14="http://schemas.microsoft.com/office/powerpoint/2010/main" val="427648359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43BD98F-0147-42BC-874B-773CCA34797F}" type="datetimeFigureOut">
              <a:rPr lang="en-US" smtClean="0"/>
              <a:t>6/22/13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413A2A1-0CD9-4CC2-9ACA-0CA0FB6AC6E0}" type="slidenum">
              <a:rPr lang="en-US" smtClean="0"/>
              <a:t>‹#›</a:t>
            </a:fld>
            <a:endParaRPr lang="en-US"/>
          </a:p>
        </p:txBody>
      </p:sp>
    </p:spTree>
    <p:extLst>
      <p:ext uri="{BB962C8B-B14F-4D97-AF65-F5344CB8AC3E}">
        <p14:creationId xmlns:p14="http://schemas.microsoft.com/office/powerpoint/2010/main" val="203861744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WHAT IS IT?</a:t>
            </a:r>
          </a:p>
          <a:p>
            <a:r>
              <a:rPr lang="en-US" smtClean="0"/>
              <a:t>INITIAL, because we anticipate the scope expanding beyond only child care subsidy and early childhood education, and we have built it for this eventuality.</a:t>
            </a:r>
          </a:p>
          <a:p>
            <a:r>
              <a:rPr lang="en-US" smtClean="0"/>
              <a:t>However, subtitle sums it up:  This is a very secure system to analyze data across agencies and databases that is NEEDED, USEFUL and MEANINGFUL.</a:t>
            </a:r>
          </a:p>
          <a:p>
            <a:r>
              <a:rPr lang="en-US" smtClean="0"/>
              <a:t>--It is a FEDERATED system, meaning, no need for a data warehouse; queries or analyses are “matched” across databases virtually in real time.</a:t>
            </a:r>
          </a:p>
          <a:p>
            <a:r>
              <a:rPr lang="en-US" smtClean="0"/>
              <a:t>Critically, the system shares data across agencies, so that we can really look at what happens with children and families over time and through different public programs.</a:t>
            </a:r>
          </a:p>
        </p:txBody>
      </p:sp>
      <p:sp>
        <p:nvSpPr>
          <p:cNvPr id="4" name="Slide Number Placeholder 3"/>
          <p:cNvSpPr>
            <a:spLocks noGrp="1"/>
          </p:cNvSpPr>
          <p:nvPr>
            <p:ph type="sldNum" sz="quarter" idx="5"/>
          </p:nvPr>
        </p:nvSpPr>
        <p:spPr/>
        <p:txBody>
          <a:bodyPr/>
          <a:lstStyle/>
          <a:p>
            <a:pPr>
              <a:defRPr/>
            </a:pPr>
            <a:fld id="{0D2F59D1-303A-4D75-A288-969797827318}" type="slidenum">
              <a:rPr lang="en-US" smtClean="0"/>
              <a:pPr>
                <a:defRPr/>
              </a:pPr>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4" name="Slide Number Placeholder 3"/>
          <p:cNvSpPr>
            <a:spLocks noGrp="1"/>
          </p:cNvSpPr>
          <p:nvPr>
            <p:ph type="sldNum" sz="quarter" idx="5"/>
          </p:nvPr>
        </p:nvSpPr>
        <p:spPr/>
        <p:txBody>
          <a:bodyPr/>
          <a:lstStyle/>
          <a:p>
            <a:pPr>
              <a:defRPr/>
            </a:pPr>
            <a:fld id="{BE0A6917-D711-4AF3-BA6A-A22465F0A8E3}" type="slidenum">
              <a:rPr lang="en-US" smtClean="0"/>
              <a:pPr>
                <a:defRPr/>
              </a:pPr>
              <a:t>18</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Most families in the sample chose licensed care – almost three-quarters, in fact.  Of licensed or regulated placements, families were equally likely to choose center or family child care, with 11 percent sending their children to a religiously-exempt placement.</a:t>
            </a:r>
          </a:p>
        </p:txBody>
      </p:sp>
      <p:sp>
        <p:nvSpPr>
          <p:cNvPr id="4" name="Slide Number Placeholder 3"/>
          <p:cNvSpPr>
            <a:spLocks noGrp="1"/>
          </p:cNvSpPr>
          <p:nvPr>
            <p:ph type="sldNum" sz="quarter" idx="5"/>
          </p:nvPr>
        </p:nvSpPr>
        <p:spPr/>
        <p:txBody>
          <a:bodyPr/>
          <a:lstStyle/>
          <a:p>
            <a:pPr>
              <a:defRPr/>
            </a:pPr>
            <a:fld id="{37ED80FF-024A-4266-99BE-666E60325FFF}" type="slidenum">
              <a:rPr lang="en-US" smtClean="0"/>
              <a:pPr>
                <a:defRPr/>
              </a:pPr>
              <a:t>19</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Definition of “spell” – continuous subsidy payment to a provider or providers with no more than one month break between payments.  Note that as of yet, we don’t know what KIND of program the child was in – could be full, partial day or wrap-around services.</a:t>
            </a:r>
          </a:p>
          <a:p>
            <a:endParaRPr lang="en-US" smtClean="0"/>
          </a:p>
        </p:txBody>
      </p:sp>
      <p:sp>
        <p:nvSpPr>
          <p:cNvPr id="4" name="Slide Number Placeholder 3"/>
          <p:cNvSpPr>
            <a:spLocks noGrp="1"/>
          </p:cNvSpPr>
          <p:nvPr>
            <p:ph type="sldNum" sz="quarter" idx="5"/>
          </p:nvPr>
        </p:nvSpPr>
        <p:spPr/>
        <p:txBody>
          <a:bodyPr/>
          <a:lstStyle/>
          <a:p>
            <a:pPr>
              <a:defRPr/>
            </a:pPr>
            <a:fld id="{E04E2FDA-4F20-42D6-BEE1-B0C7CB163B6C}" type="slidenum">
              <a:rPr lang="en-US" smtClean="0"/>
              <a:pPr>
                <a:defRPr/>
              </a:pPr>
              <a:t>20</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4" name="Slide Number Placeholder 3"/>
          <p:cNvSpPr>
            <a:spLocks noGrp="1"/>
          </p:cNvSpPr>
          <p:nvPr>
            <p:ph type="sldNum" sz="quarter" idx="5"/>
          </p:nvPr>
        </p:nvSpPr>
        <p:spPr/>
        <p:txBody>
          <a:bodyPr/>
          <a:lstStyle/>
          <a:p>
            <a:pPr>
              <a:defRPr/>
            </a:pPr>
            <a:fld id="{E8704230-85EF-44EF-9FDB-3D0974DAA3ED}" type="slidenum">
              <a:rPr lang="en-US" smtClean="0"/>
              <a:pPr>
                <a:defRPr/>
              </a:pPr>
              <a:t>24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The latter point in one our federal funder is particularly interested in.  The subsidy program was designed as a work support program, and studies show it is largely successful in this regard; however, we know less about possible benefits for children, and indeed, some studies show no benefit – which is not really surprising, considering that the quality and consistency of care varies enormously.  If replicated, these preliminary results have the potential to contribute to the national policy conversation regarding this important family support during young children’s most critical brain development period.</a:t>
            </a:r>
          </a:p>
        </p:txBody>
      </p:sp>
      <p:sp>
        <p:nvSpPr>
          <p:cNvPr id="4" name="Slide Number Placeholder 3"/>
          <p:cNvSpPr>
            <a:spLocks noGrp="1"/>
          </p:cNvSpPr>
          <p:nvPr>
            <p:ph type="sldNum" sz="quarter" idx="5"/>
          </p:nvPr>
        </p:nvSpPr>
        <p:spPr/>
        <p:txBody>
          <a:bodyPr/>
          <a:lstStyle/>
          <a:p>
            <a:pPr>
              <a:defRPr/>
            </a:pPr>
            <a:fld id="{537B780C-9478-40CF-83D9-DF28429692E8}" type="slidenum">
              <a:rPr lang="en-US" smtClean="0"/>
              <a:pPr>
                <a:defRPr/>
              </a:pPr>
              <a:t>26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Our ECAC Data Integration Task Force committee on Policy Research is busily defining key areas for policy and program evaluation research, which we will present to the ECAC for comments, refining them iteratively before presenting them as recommendations next spring.  Here are some examples of questions from our committee that Project Child HANDS could address with additional partners. </a:t>
            </a:r>
          </a:p>
        </p:txBody>
      </p:sp>
      <p:sp>
        <p:nvSpPr>
          <p:cNvPr id="4" name="Slide Number Placeholder 3"/>
          <p:cNvSpPr>
            <a:spLocks noGrp="1"/>
          </p:cNvSpPr>
          <p:nvPr>
            <p:ph type="sldNum" sz="quarter" idx="5"/>
          </p:nvPr>
        </p:nvSpPr>
        <p:spPr/>
        <p:txBody>
          <a:bodyPr/>
          <a:lstStyle/>
          <a:p>
            <a:pPr>
              <a:defRPr/>
            </a:pPr>
            <a:fld id="{AB210303-A40B-4298-BB2E-29C7D131574D}" type="slidenum">
              <a:rPr lang="en-US" smtClean="0"/>
              <a:pPr>
                <a:defRPr/>
              </a:pPr>
              <a:t>27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WHAT IS IT?</a:t>
            </a:r>
          </a:p>
          <a:p>
            <a:r>
              <a:rPr lang="en-US" smtClean="0"/>
              <a:t>INITIAL, because we anticipate the scope expanding beyond only child care subsidy and early childhood education, and we have built it for this eventuality.</a:t>
            </a:r>
          </a:p>
          <a:p>
            <a:r>
              <a:rPr lang="en-US" smtClean="0"/>
              <a:t>However, subtitle sums it up:  This is a very secure system to analyze data across agencies and databases that is NEEDED, USEFUL and MEANINGFUL.</a:t>
            </a:r>
          </a:p>
          <a:p>
            <a:r>
              <a:rPr lang="en-US" smtClean="0"/>
              <a:t>--It is a FEDERATED system, meaning, no need for a data warehouse; queries or analyses are “matched” across databases virtually in real time.</a:t>
            </a:r>
          </a:p>
          <a:p>
            <a:r>
              <a:rPr lang="en-US" smtClean="0"/>
              <a:t>Critically, the system shares data across agencies, so that we can really look at what happens with children and families over time and through different public programs.</a:t>
            </a:r>
          </a:p>
        </p:txBody>
      </p:sp>
      <p:sp>
        <p:nvSpPr>
          <p:cNvPr id="4" name="Slide Number Placeholder 3"/>
          <p:cNvSpPr>
            <a:spLocks noGrp="1"/>
          </p:cNvSpPr>
          <p:nvPr>
            <p:ph type="sldNum" sz="quarter" idx="5"/>
          </p:nvPr>
        </p:nvSpPr>
        <p:spPr/>
        <p:txBody>
          <a:bodyPr/>
          <a:lstStyle/>
          <a:p>
            <a:pPr>
              <a:defRPr/>
            </a:pPr>
            <a:fld id="{0D2F59D1-303A-4D75-A288-969797827318}" type="slidenum">
              <a:rPr lang="en-US" smtClean="0"/>
              <a:pPr>
                <a:defRPr/>
              </a:pPr>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Calibri" charset="0"/>
              </a:rPr>
              <a:t>To reiterate, this system is designed as an evaluation and policy tool, NOT a case management, customer portal, or accountability system.</a:t>
            </a: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35892" indent="-283035" eaLnBrk="0" hangingPunct="0">
              <a:defRPr>
                <a:solidFill>
                  <a:schemeClr val="tx1"/>
                </a:solidFill>
                <a:latin typeface="Arial" charset="0"/>
                <a:ea typeface="Arial" charset="0"/>
                <a:cs typeface="Arial" charset="0"/>
              </a:defRPr>
            </a:lvl2pPr>
            <a:lvl3pPr marL="1132142" indent="-226428" eaLnBrk="0" hangingPunct="0">
              <a:defRPr>
                <a:solidFill>
                  <a:schemeClr val="tx1"/>
                </a:solidFill>
                <a:latin typeface="Arial" charset="0"/>
                <a:ea typeface="Arial" charset="0"/>
                <a:cs typeface="Arial" charset="0"/>
              </a:defRPr>
            </a:lvl3pPr>
            <a:lvl4pPr marL="1584998" indent="-226428" eaLnBrk="0" hangingPunct="0">
              <a:defRPr>
                <a:solidFill>
                  <a:schemeClr val="tx1"/>
                </a:solidFill>
                <a:latin typeface="Arial" charset="0"/>
                <a:ea typeface="Arial" charset="0"/>
                <a:cs typeface="Arial" charset="0"/>
              </a:defRPr>
            </a:lvl4pPr>
            <a:lvl5pPr marL="2037855" indent="-226428" eaLnBrk="0" hangingPunct="0">
              <a:defRPr>
                <a:solidFill>
                  <a:schemeClr val="tx1"/>
                </a:solidFill>
                <a:latin typeface="Arial" charset="0"/>
                <a:ea typeface="Arial" charset="0"/>
                <a:cs typeface="Arial" charset="0"/>
              </a:defRPr>
            </a:lvl5pPr>
            <a:lvl6pPr marL="2490711" indent="-226428" eaLnBrk="0" fontAlgn="base" hangingPunct="0">
              <a:spcBef>
                <a:spcPct val="0"/>
              </a:spcBef>
              <a:spcAft>
                <a:spcPct val="0"/>
              </a:spcAft>
              <a:defRPr>
                <a:solidFill>
                  <a:schemeClr val="tx1"/>
                </a:solidFill>
                <a:latin typeface="Arial" charset="0"/>
                <a:ea typeface="Arial" charset="0"/>
                <a:cs typeface="Arial" charset="0"/>
              </a:defRPr>
            </a:lvl6pPr>
            <a:lvl7pPr marL="2943568" indent="-226428" eaLnBrk="0" fontAlgn="base" hangingPunct="0">
              <a:spcBef>
                <a:spcPct val="0"/>
              </a:spcBef>
              <a:spcAft>
                <a:spcPct val="0"/>
              </a:spcAft>
              <a:defRPr>
                <a:solidFill>
                  <a:schemeClr val="tx1"/>
                </a:solidFill>
                <a:latin typeface="Arial" charset="0"/>
                <a:ea typeface="Arial" charset="0"/>
                <a:cs typeface="Arial" charset="0"/>
              </a:defRPr>
            </a:lvl7pPr>
            <a:lvl8pPr marL="3396425" indent="-226428" eaLnBrk="0" fontAlgn="base" hangingPunct="0">
              <a:spcBef>
                <a:spcPct val="0"/>
              </a:spcBef>
              <a:spcAft>
                <a:spcPct val="0"/>
              </a:spcAft>
              <a:defRPr>
                <a:solidFill>
                  <a:schemeClr val="tx1"/>
                </a:solidFill>
                <a:latin typeface="Arial" charset="0"/>
                <a:ea typeface="Arial" charset="0"/>
                <a:cs typeface="Arial" charset="0"/>
              </a:defRPr>
            </a:lvl8pPr>
            <a:lvl9pPr marL="3849281" indent="-226428"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15D4A985-C8DE-2045-B039-2DF25391AC10}" type="slidenum">
              <a:rPr lang="en-US">
                <a:latin typeface="Calibri" charset="0"/>
              </a:rPr>
              <a:pPr eaLnBrk="1" hangingPunct="1"/>
              <a:t>4</a:t>
            </a:fld>
            <a:endParaRPr lang="en-US">
              <a:latin typeface="Calibri"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design and development start-up, then, focused on research questions of particular interest to policy makers and administrators of the child care subsidy program, a work support programs for parents.  WE are now phasing into more broad applicability, while continuing to examine the subsidy program as more data from the new child care automation and case management system comes on line.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413A2A1-0CD9-4CC2-9ACA-0CA0FB6AC6E0}" type="slidenum">
              <a:rPr lang="en-US" smtClean="0"/>
              <a:t>10</a:t>
            </a:fld>
            <a:endParaRPr lang="en-US"/>
          </a:p>
        </p:txBody>
      </p:sp>
    </p:spTree>
    <p:extLst>
      <p:ext uri="{BB962C8B-B14F-4D97-AF65-F5344CB8AC3E}">
        <p14:creationId xmlns:p14="http://schemas.microsoft.com/office/powerpoint/2010/main" val="2342842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
        <p:nvSpPr>
          <p:cNvPr id="4" name="Slide Number Placeholder 3"/>
          <p:cNvSpPr>
            <a:spLocks noGrp="1"/>
          </p:cNvSpPr>
          <p:nvPr>
            <p:ph type="sldNum" sz="quarter" idx="5"/>
          </p:nvPr>
        </p:nvSpPr>
        <p:spPr/>
        <p:txBody>
          <a:bodyPr/>
          <a:lstStyle/>
          <a:p>
            <a:pPr>
              <a:defRPr/>
            </a:pPr>
            <a:fld id="{F2D7908C-D85C-4918-8443-FABBCB507B46}" type="slidenum">
              <a:rPr lang="en-US" smtClean="0"/>
              <a:pPr>
                <a:defRPr/>
              </a:pPr>
              <a:t>11</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C0872AA-B5E5-44E4-B305-B15578A4D543}" type="slidenum">
              <a:rPr lang="en-US" smtClean="0"/>
              <a:pPr>
                <a:defRPr/>
              </a:pPr>
              <a:t>12</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p:spPr>
      </p:sp>
      <p:sp>
        <p:nvSpPr>
          <p:cNvPr id="36867" name="Notes Placeholder 2"/>
          <p:cNvSpPr>
            <a:spLocks noGrp="1"/>
          </p:cNvSpPr>
          <p:nvPr>
            <p:ph type="body" idx="1"/>
          </p:nvPr>
        </p:nvSpPr>
        <p:spPr bwMode="auto">
          <a:noFill/>
        </p:spPr>
        <p:txBody>
          <a:bodyPr/>
          <a:lstStyle/>
          <a:p>
            <a:endParaRPr lang="en-US" smtClean="0"/>
          </a:p>
        </p:txBody>
      </p:sp>
      <p:sp>
        <p:nvSpPr>
          <p:cNvPr id="4" name="Slide Number Placeholder 3"/>
          <p:cNvSpPr>
            <a:spLocks noGrp="1"/>
          </p:cNvSpPr>
          <p:nvPr>
            <p:ph type="sldNum" sz="quarter" idx="5"/>
          </p:nvPr>
        </p:nvSpPr>
        <p:spPr/>
        <p:txBody>
          <a:bodyPr/>
          <a:lstStyle/>
          <a:p>
            <a:pPr>
              <a:defRPr/>
            </a:pPr>
            <a:fld id="{24F489C3-C51A-41CA-920D-847E23926435}" type="slidenum">
              <a:rPr lang="en-US" smtClean="0"/>
              <a:pPr>
                <a:defRPr/>
              </a:pPr>
              <a:t>13</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EF75C5D-BF9C-4CA4-971E-C6F1EA0708AC}" type="slidenum">
              <a:rPr lang="en-US" smtClean="0"/>
              <a:pPr/>
              <a:t>14</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4" name="Slide Number Placeholder 3"/>
          <p:cNvSpPr>
            <a:spLocks noGrp="1"/>
          </p:cNvSpPr>
          <p:nvPr>
            <p:ph type="sldNum" sz="quarter" idx="5"/>
          </p:nvPr>
        </p:nvSpPr>
        <p:spPr/>
        <p:txBody>
          <a:bodyPr/>
          <a:lstStyle/>
          <a:p>
            <a:pPr>
              <a:defRPr/>
            </a:pPr>
            <a:fld id="{64372955-F955-4E17-B9AD-7F9E53AF29EF}" type="slidenum">
              <a:rPr lang="en-US" smtClean="0"/>
              <a:pPr>
                <a:defRPr/>
              </a:pPr>
              <a:t>17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3124200"/>
            <a:ext cx="6477000" cy="1914144"/>
          </a:xfrm>
        </p:spPr>
        <p:txBody>
          <a:bodyPr vert="horz" lIns="45720" tIns="0" rIns="45720" bIns="0" rtlCol="0" anchor="b" anchorCtr="0">
            <a:noAutofit/>
          </a:bodyPr>
          <a:lstStyle>
            <a:lvl1pPr algn="l" defTabSz="914400" rtl="0" eaLnBrk="1" latinLnBrk="0" hangingPunct="1">
              <a:lnSpc>
                <a:spcPts val="5000"/>
              </a:lnSpc>
              <a:spcBef>
                <a:spcPct val="0"/>
              </a:spcBef>
              <a:buNone/>
              <a:defRPr sz="4600" kern="1200">
                <a:solidFill>
                  <a:schemeClr val="tx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2209800" y="5056632"/>
            <a:ext cx="6477000" cy="1174088"/>
          </a:xfrm>
        </p:spPr>
        <p:txBody>
          <a:bodyPr vert="horz" lIns="91440" tIns="0" rIns="45720" bIns="0" rtlCol="0">
            <a:normAutofit/>
          </a:bodyPr>
          <a:lstStyle>
            <a:lvl1pPr marL="0" indent="0" algn="l" defTabSz="914400" rtl="0" eaLnBrk="1" latinLnBrk="0" hangingPunct="1">
              <a:lnSpc>
                <a:spcPts val="2600"/>
              </a:lnSpc>
              <a:spcBef>
                <a:spcPts val="0"/>
              </a:spcBef>
              <a:buSzPct val="90000"/>
              <a:buFontTx/>
              <a:buNone/>
              <a:defRPr sz="2200" kern="1200">
                <a:solidFill>
                  <a:schemeClr val="tx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57200" y="6300216"/>
            <a:ext cx="1984248" cy="274320"/>
          </a:xfrm>
        </p:spPr>
        <p:txBody>
          <a:bodyPr vert="horz" lIns="91440" tIns="45720" rIns="91440" bIns="45720" rtlCol="0" anchor="ctr"/>
          <a:lstStyle>
            <a:lvl1pPr marL="0" algn="l" defTabSz="914400" rtl="0" eaLnBrk="1" latinLnBrk="0" hangingPunct="1">
              <a:defRPr sz="1100" kern="1200">
                <a:solidFill>
                  <a:schemeClr val="tx1"/>
                </a:solidFill>
                <a:latin typeface="Rockwell" pitchFamily="18" charset="0"/>
                <a:ea typeface="+mn-ea"/>
                <a:cs typeface="+mn-cs"/>
              </a:defRPr>
            </a:lvl1pPr>
          </a:lstStyle>
          <a:p>
            <a:fld id="{1C660C4F-AD23-B946-A054-F9E034966C1D}" type="datetime1">
              <a:rPr lang="en-US" smtClean="0"/>
              <a:t>6/22/13</a:t>
            </a:fld>
            <a:endParaRPr lang="en-US"/>
          </a:p>
        </p:txBody>
      </p:sp>
      <p:sp>
        <p:nvSpPr>
          <p:cNvPr id="5" name="Footer Placeholder 4"/>
          <p:cNvSpPr>
            <a:spLocks noGrp="1"/>
          </p:cNvSpPr>
          <p:nvPr>
            <p:ph type="ftr" sz="quarter" idx="11"/>
          </p:nvPr>
        </p:nvSpPr>
        <p:spPr>
          <a:xfrm>
            <a:off x="3959352" y="6300216"/>
            <a:ext cx="3813048" cy="274320"/>
          </a:xfrm>
        </p:spPr>
        <p:txBody>
          <a:bodyPr vert="horz" lIns="91440" tIns="45720" rIns="91440" bIns="45720" rtlCol="0" anchor="ctr"/>
          <a:lstStyle>
            <a:lvl1pPr marL="0" algn="l" defTabSz="914400" rtl="0" eaLnBrk="1" latinLnBrk="0" hangingPunct="1">
              <a:defRPr sz="1100" kern="1200">
                <a:solidFill>
                  <a:schemeClr val="tx1"/>
                </a:solidFill>
                <a:latin typeface="Rockwell" pitchFamily="18" charset="0"/>
                <a:ea typeface="+mn-ea"/>
                <a:cs typeface="+mn-cs"/>
              </a:defRPr>
            </a:lvl1pPr>
          </a:lstStyle>
          <a:p>
            <a:endParaRPr lang="en-US"/>
          </a:p>
        </p:txBody>
      </p:sp>
      <p:sp>
        <p:nvSpPr>
          <p:cNvPr id="6" name="Slide Number Placeholder 5"/>
          <p:cNvSpPr>
            <a:spLocks noGrp="1"/>
          </p:cNvSpPr>
          <p:nvPr>
            <p:ph type="sldNum" sz="quarter" idx="12"/>
          </p:nvPr>
        </p:nvSpPr>
        <p:spPr>
          <a:xfrm>
            <a:off x="8275320" y="6300216"/>
            <a:ext cx="685800" cy="274320"/>
          </a:xfrm>
        </p:spPr>
        <p:txBody>
          <a:bodyPr vert="horz" lIns="91440" tIns="45720" rIns="91440" bIns="45720" rtlCol="0" anchor="ctr"/>
          <a:lstStyle>
            <a:lvl1pPr marL="0" algn="r" defTabSz="914400" rtl="0" eaLnBrk="1" latinLnBrk="0" hangingPunct="1">
              <a:defRPr sz="1100" kern="1200">
                <a:solidFill>
                  <a:schemeClr val="tx1"/>
                </a:solidFill>
                <a:latin typeface="Rockwell" pitchFamily="18" charset="0"/>
                <a:ea typeface="+mn-ea"/>
                <a:cs typeface="+mn-cs"/>
              </a:defRPr>
            </a:lvl1pPr>
          </a:lstStyle>
          <a:p>
            <a:fld id="{34C092D6-8869-4133-9A16-3C1AEDD4B6B4}"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fld id="{0DCAF480-06C6-5247-B0FA-631F3E522E42}" type="datetime1">
              <a:rPr lang="en-US" smtClean="0"/>
              <a:t>6/22/13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C092D6-8869-4133-9A16-3C1AEDD4B6B4}" type="slidenum">
              <a:rPr lang="en-US" smtClean="0"/>
              <a:t>‹#›</a:t>
            </a:fld>
            <a:endParaRPr lang="en-US"/>
          </a:p>
        </p:txBody>
      </p:sp>
      <p:sp>
        <p:nvSpPr>
          <p:cNvPr id="11" name="Content Placeholder 2"/>
          <p:cNvSpPr>
            <a:spLocks noGrp="1"/>
          </p:cNvSpPr>
          <p:nvPr>
            <p:ph sz="half" idx="14"/>
          </p:nvPr>
        </p:nvSpPr>
        <p:spPr>
          <a:xfrm>
            <a:off x="4645152" y="1735138"/>
            <a:ext cx="3566160" cy="1920240"/>
          </a:xfrm>
        </p:spPr>
        <p:txBody>
          <a:bodyPr/>
          <a:lstStyle>
            <a:lvl1pPr>
              <a:defRPr sz="2200"/>
            </a:lvl1pPr>
            <a:lvl2pPr>
              <a:defRPr sz="2000"/>
            </a:lvl2pPr>
            <a:lvl3pPr>
              <a:defRPr sz="1800"/>
            </a:lvl3pPr>
            <a:lvl4pPr>
              <a:defRPr sz="1800"/>
            </a:lvl4pPr>
            <a:lvl5pPr>
              <a:defRPr sz="1800"/>
            </a:lvl5pPr>
            <a:lvl6pPr marL="2290763" indent="-344488">
              <a:tabLst/>
              <a:defRPr sz="1800"/>
            </a:lvl6pPr>
            <a:lvl7pPr marL="2290763" indent="-344488">
              <a:tabLst/>
              <a:defRPr sz="1800"/>
            </a:lvl7pPr>
            <a:lvl8pPr marL="2290763" indent="-344488">
              <a:tabLst/>
              <a:defRPr sz="1800"/>
            </a:lvl8pPr>
            <a:lvl9pPr marL="2290763" indent="-344488">
              <a:tabLst/>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2" name="Content Placeholder 2"/>
          <p:cNvSpPr>
            <a:spLocks noGrp="1"/>
          </p:cNvSpPr>
          <p:nvPr>
            <p:ph sz="half" idx="15"/>
          </p:nvPr>
        </p:nvSpPr>
        <p:spPr>
          <a:xfrm>
            <a:off x="4645152"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0" name="Content Placeholder 2"/>
          <p:cNvSpPr>
            <a:spLocks noGrp="1"/>
          </p:cNvSpPr>
          <p:nvPr>
            <p:ph sz="half" idx="1"/>
          </p:nvPr>
        </p:nvSpPr>
        <p:spPr>
          <a:xfrm>
            <a:off x="9144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8"/>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F1D6CB68-6951-EB4B-92A4-B76E27DE98CC}" type="datetime1">
              <a:rPr lang="en-US" smtClean="0"/>
              <a:t>6/22/13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C092D6-8869-4133-9A16-3C1AEDD4B6B4}" type="slidenum">
              <a:rPr lang="en-US" smtClean="0"/>
              <a:t>‹#›</a:t>
            </a:fld>
            <a:endParaRPr lang="en-US"/>
          </a:p>
        </p:txBody>
      </p:sp>
      <p:sp>
        <p:nvSpPr>
          <p:cNvPr id="8" name="Content Placeholder 2"/>
          <p:cNvSpPr>
            <a:spLocks noGrp="1"/>
          </p:cNvSpPr>
          <p:nvPr>
            <p:ph sz="half" idx="13"/>
          </p:nvPr>
        </p:nvSpPr>
        <p:spPr>
          <a:xfrm>
            <a:off x="914400"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1" name="Content Placeholder 2"/>
          <p:cNvSpPr>
            <a:spLocks noGrp="1"/>
          </p:cNvSpPr>
          <p:nvPr>
            <p:ph sz="half" idx="14"/>
          </p:nvPr>
        </p:nvSpPr>
        <p:spPr>
          <a:xfrm>
            <a:off x="4645152" y="1735138"/>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2" name="Content Placeholder 2"/>
          <p:cNvSpPr>
            <a:spLocks noGrp="1"/>
          </p:cNvSpPr>
          <p:nvPr>
            <p:ph sz="half" idx="15"/>
          </p:nvPr>
        </p:nvSpPr>
        <p:spPr>
          <a:xfrm>
            <a:off x="4645152"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FDDBFD3B-00B7-4C46-B193-B012B12519AB}" type="datetime1">
              <a:rPr lang="en-US" smtClean="0"/>
              <a:t>6/22/13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C092D6-8869-4133-9A16-3C1AEDD4B6B4}"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0B9ECD-4BEA-704F-961B-C53C5A01E799}" type="datetime1">
              <a:rPr lang="en-US" smtClean="0"/>
              <a:t>6/22/13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C092D6-8869-4133-9A16-3C1AEDD4B6B4}"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690048"/>
            <a:ext cx="3563938" cy="1162050"/>
          </a:xfrm>
        </p:spPr>
        <p:txBody>
          <a:bodyPr tIns="0" bIns="0" anchor="b"/>
          <a:lstStyle>
            <a:lvl1pPr algn="l">
              <a:lnSpc>
                <a:spcPts val="4600"/>
              </a:lnSpc>
              <a:defRPr sz="4200" b="1"/>
            </a:lvl1pPr>
          </a:lstStyle>
          <a:p>
            <a:r>
              <a:rPr lang="en-US" smtClean="0"/>
              <a:t>Click to edit Master title style</a:t>
            </a:r>
            <a:endParaRPr/>
          </a:p>
        </p:txBody>
      </p:sp>
      <p:sp>
        <p:nvSpPr>
          <p:cNvPr id="3" name="Content Placeholder 2"/>
          <p:cNvSpPr>
            <a:spLocks noGrp="1"/>
          </p:cNvSpPr>
          <p:nvPr>
            <p:ph idx="1"/>
          </p:nvPr>
        </p:nvSpPr>
        <p:spPr>
          <a:xfrm>
            <a:off x="4667250" y="368490"/>
            <a:ext cx="3566160" cy="5627498"/>
          </a:xfrm>
        </p:spPr>
        <p:txBody>
          <a:bodyPr/>
          <a:lstStyle>
            <a:lvl1pPr>
              <a:defRPr sz="2200"/>
            </a:lvl1pPr>
            <a:lvl2pPr>
              <a:defRPr sz="2000"/>
            </a:lvl2pPr>
            <a:lvl3pPr>
              <a:defRPr sz="1800"/>
            </a:lvl3pPr>
            <a:lvl4pPr>
              <a:defRPr sz="1800"/>
            </a:lvl4pPr>
            <a:lvl5pPr>
              <a:defRPr sz="1800"/>
            </a:lvl5pPr>
            <a:lvl6pPr>
              <a:defRPr sz="2000"/>
            </a:lvl6pPr>
            <a:lvl7pPr marL="2290763" indent="-344488">
              <a:defRPr sz="2000"/>
            </a:lvl7pPr>
            <a:lvl8pPr marL="2290763" indent="-344488">
              <a:defRPr sz="2000"/>
            </a:lvl8pPr>
            <a:lvl9pPr marL="2290763" indent="-344488">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914398" y="2866030"/>
            <a:ext cx="3563938"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0B18934-66EF-B74D-B860-77BFE09308C0}" type="datetime1">
              <a:rPr lang="en-US" smtClean="0"/>
              <a:t>6/22/13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C092D6-8869-4133-9A16-3C1AEDD4B6B4}"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17546" y="1524000"/>
            <a:ext cx="3566160" cy="1162050"/>
          </a:xfrm>
        </p:spPr>
        <p:txBody>
          <a:bodyPr tIns="0" bIns="0" anchor="b"/>
          <a:lstStyle>
            <a:lvl1pPr algn="l">
              <a:lnSpc>
                <a:spcPts val="4600"/>
              </a:lnSpc>
              <a:defRPr sz="4200" b="1"/>
            </a:lvl1pPr>
          </a:lstStyle>
          <a:p>
            <a:r>
              <a:rPr lang="en-US" smtClean="0"/>
              <a:t>Click to edit Master title style</a:t>
            </a:r>
            <a:endParaRPr/>
          </a:p>
        </p:txBody>
      </p:sp>
      <p:sp>
        <p:nvSpPr>
          <p:cNvPr id="4" name="Text Placeholder 3"/>
          <p:cNvSpPr>
            <a:spLocks noGrp="1"/>
          </p:cNvSpPr>
          <p:nvPr>
            <p:ph type="body" sz="half" idx="2"/>
          </p:nvPr>
        </p:nvSpPr>
        <p:spPr>
          <a:xfrm>
            <a:off x="5017544" y="2699982"/>
            <a:ext cx="3566160"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6FA7DD9-3336-6B46-9AD1-EEC822B5ED58}" type="datetime1">
              <a:rPr lang="en-US" smtClean="0"/>
              <a:t>6/22/13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C092D6-8869-4133-9A16-3C1AEDD4B6B4}" type="slidenum">
              <a:rPr lang="en-US" smtClean="0"/>
              <a:t>‹#›</a:t>
            </a:fld>
            <a:endParaRPr lang="en-US"/>
          </a:p>
        </p:txBody>
      </p:sp>
      <p:grpSp>
        <p:nvGrpSpPr>
          <p:cNvPr id="3" name="Group 7"/>
          <p:cNvGrpSpPr/>
          <p:nvPr/>
        </p:nvGrpSpPr>
        <p:grpSpPr>
          <a:xfrm rot="21421631">
            <a:off x="629028" y="505650"/>
            <a:ext cx="3850925" cy="5516274"/>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Picture Placeholder 9"/>
          <p:cNvSpPr>
            <a:spLocks noGrp="1"/>
          </p:cNvSpPr>
          <p:nvPr>
            <p:ph type="pic" sz="quarter" idx="14"/>
          </p:nvPr>
        </p:nvSpPr>
        <p:spPr>
          <a:xfrm rot="21421631">
            <a:off x="808793" y="667560"/>
            <a:ext cx="3468664" cy="5124723"/>
          </a:xfrm>
          <a:solidFill>
            <a:schemeClr val="bg1">
              <a:lumMod val="85000"/>
            </a:schemeClr>
          </a:solidFill>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grpSp>
        <p:nvGrpSpPr>
          <p:cNvPr id="3" name="Group 13"/>
          <p:cNvGrpSpPr/>
          <p:nvPr/>
        </p:nvGrpSpPr>
        <p:grpSpPr>
          <a:xfrm rot="21214351">
            <a:off x="313409" y="3520798"/>
            <a:ext cx="4088024" cy="3026020"/>
            <a:chOff x="1524000" y="381000"/>
            <a:chExt cx="3657600" cy="4737978"/>
          </a:xfrm>
        </p:grpSpPr>
        <p:sp>
          <p:nvSpPr>
            <p:cNvPr id="15" name="Rectangle 14"/>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7" name="Picture Placeholder 9"/>
          <p:cNvSpPr>
            <a:spLocks noGrp="1"/>
          </p:cNvSpPr>
          <p:nvPr>
            <p:ph type="pic" sz="quarter" idx="16"/>
          </p:nvPr>
        </p:nvSpPr>
        <p:spPr>
          <a:xfrm rot="21214351">
            <a:off x="491057" y="3682579"/>
            <a:ext cx="3704109" cy="2697083"/>
          </a:xfrm>
          <a:solidFill>
            <a:schemeClr val="bg1">
              <a:lumMod val="85000"/>
            </a:schemeClr>
          </a:solidFill>
        </p:spPr>
        <p:txBody>
          <a:bodyPr/>
          <a:lstStyle>
            <a:lvl1pPr>
              <a:buNone/>
              <a:defRPr/>
            </a:lvl1pPr>
          </a:lstStyle>
          <a:p>
            <a:r>
              <a:rPr lang="en-US" smtClean="0"/>
              <a:t>Drag picture to placeholder or click icon to add</a:t>
            </a:r>
            <a:endParaRPr/>
          </a:p>
        </p:txBody>
      </p:sp>
      <p:grpSp>
        <p:nvGrpSpPr>
          <p:cNvPr id="8" name="Group 9"/>
          <p:cNvGrpSpPr/>
          <p:nvPr/>
        </p:nvGrpSpPr>
        <p:grpSpPr>
          <a:xfrm rot="232774">
            <a:off x="169481" y="241256"/>
            <a:ext cx="4088024" cy="3026020"/>
            <a:chOff x="1524000" y="381000"/>
            <a:chExt cx="3657600" cy="4737978"/>
          </a:xfrm>
        </p:grpSpPr>
        <p:sp>
          <p:nvSpPr>
            <p:cNvPr id="11" name="Rectangle 10"/>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Picture Placeholder 9"/>
          <p:cNvSpPr>
            <a:spLocks noGrp="1"/>
          </p:cNvSpPr>
          <p:nvPr>
            <p:ph type="pic" sz="quarter" idx="15"/>
          </p:nvPr>
        </p:nvSpPr>
        <p:spPr>
          <a:xfrm rot="232774">
            <a:off x="347129" y="403037"/>
            <a:ext cx="3704109" cy="2697083"/>
          </a:xfrm>
          <a:solidFill>
            <a:schemeClr val="bg1">
              <a:lumMod val="85000"/>
            </a:schemeClr>
          </a:solidFill>
        </p:spPr>
        <p:txBody>
          <a:bodyPr/>
          <a:lstStyle>
            <a:lvl1pPr>
              <a:buNone/>
              <a:defRPr/>
            </a:lvl1pPr>
          </a:lstStyle>
          <a:p>
            <a:r>
              <a:rPr lang="en-US" smtClean="0"/>
              <a:t>Drag picture to placeholder or click icon to add</a:t>
            </a:r>
            <a:endParaRPr/>
          </a:p>
        </p:txBody>
      </p:sp>
      <p:sp>
        <p:nvSpPr>
          <p:cNvPr id="2" name="Title 1"/>
          <p:cNvSpPr>
            <a:spLocks noGrp="1"/>
          </p:cNvSpPr>
          <p:nvPr>
            <p:ph type="title"/>
          </p:nvPr>
        </p:nvSpPr>
        <p:spPr>
          <a:xfrm>
            <a:off x="5013434" y="1524000"/>
            <a:ext cx="3566160" cy="1162050"/>
          </a:xfrm>
        </p:spPr>
        <p:txBody>
          <a:bodyPr tIns="0" bIns="0" anchor="b"/>
          <a:lstStyle>
            <a:lvl1pPr algn="l">
              <a:lnSpc>
                <a:spcPts val="4600"/>
              </a:lnSpc>
              <a:defRPr sz="4200" b="1"/>
            </a:lvl1pPr>
          </a:lstStyle>
          <a:p>
            <a:r>
              <a:rPr lang="en-US" smtClean="0"/>
              <a:t>Click to edit Master title style</a:t>
            </a:r>
            <a:endParaRPr/>
          </a:p>
        </p:txBody>
      </p:sp>
      <p:sp>
        <p:nvSpPr>
          <p:cNvPr id="4" name="Text Placeholder 3"/>
          <p:cNvSpPr>
            <a:spLocks noGrp="1"/>
          </p:cNvSpPr>
          <p:nvPr>
            <p:ph type="body" sz="half" idx="2"/>
          </p:nvPr>
        </p:nvSpPr>
        <p:spPr>
          <a:xfrm>
            <a:off x="5013432" y="2699982"/>
            <a:ext cx="3566160"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3EE9385-5EF7-4442-A19B-C41FE27C227D}" type="datetime1">
              <a:rPr lang="en-US" smtClean="0"/>
              <a:t>6/22/13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C092D6-8869-4133-9A16-3C1AEDD4B6B4}"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3762374"/>
            <a:ext cx="7315200" cy="1162050"/>
          </a:xfrm>
        </p:spPr>
        <p:txBody>
          <a:bodyPr tIns="0" bIns="0" anchor="b"/>
          <a:lstStyle>
            <a:lvl1pPr algn="l">
              <a:lnSpc>
                <a:spcPts val="4600"/>
              </a:lnSpc>
              <a:defRPr sz="3600" b="1"/>
            </a:lvl1pPr>
          </a:lstStyle>
          <a:p>
            <a:r>
              <a:rPr lang="en-US" smtClean="0"/>
              <a:t>Click to edit Master title style</a:t>
            </a:r>
            <a:endParaRPr/>
          </a:p>
        </p:txBody>
      </p:sp>
      <p:grpSp>
        <p:nvGrpSpPr>
          <p:cNvPr id="3" name="Group 8"/>
          <p:cNvGrpSpPr/>
          <p:nvPr/>
        </p:nvGrpSpPr>
        <p:grpSpPr>
          <a:xfrm rot="232774">
            <a:off x="2059282" y="379100"/>
            <a:ext cx="5031327" cy="3443312"/>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4" name="Text Placeholder 3"/>
          <p:cNvSpPr>
            <a:spLocks noGrp="1"/>
          </p:cNvSpPr>
          <p:nvPr>
            <p:ph type="body" sz="half" idx="2"/>
          </p:nvPr>
        </p:nvSpPr>
        <p:spPr>
          <a:xfrm>
            <a:off x="914400" y="4928736"/>
            <a:ext cx="7315200" cy="987970"/>
          </a:xfrm>
        </p:spPr>
        <p:txBody>
          <a:bodyPr/>
          <a:lstStyle>
            <a:lvl1pPr marL="0" indent="0">
              <a:spcBef>
                <a:spcPct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DB98195-EF03-EE4D-9D5D-7F87066C5E4D}" type="datetime1">
              <a:rPr lang="en-US" smtClean="0"/>
              <a:t>6/22/13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C092D6-8869-4133-9A16-3C1AEDD4B6B4}" type="slidenum">
              <a:rPr lang="en-US" smtClean="0"/>
              <a:t>‹#›</a:t>
            </a:fld>
            <a:endParaRPr lang="en-US"/>
          </a:p>
        </p:txBody>
      </p:sp>
      <p:sp>
        <p:nvSpPr>
          <p:cNvPr id="12" name="Picture Placeholder 9"/>
          <p:cNvSpPr>
            <a:spLocks noGrp="1"/>
          </p:cNvSpPr>
          <p:nvPr>
            <p:ph type="pic" sz="quarter" idx="15"/>
          </p:nvPr>
        </p:nvSpPr>
        <p:spPr>
          <a:xfrm rot="232774">
            <a:off x="2248157" y="564564"/>
            <a:ext cx="4653577" cy="3072384"/>
          </a:xfrm>
          <a:solidFill>
            <a:schemeClr val="bg1">
              <a:lumMod val="85000"/>
            </a:schemeClr>
          </a:solidFill>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 Pictures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3762374"/>
            <a:ext cx="7315200" cy="1162050"/>
          </a:xfrm>
        </p:spPr>
        <p:txBody>
          <a:bodyPr tIns="0" bIns="0" anchor="b"/>
          <a:lstStyle>
            <a:lvl1pPr algn="l">
              <a:lnSpc>
                <a:spcPts val="4600"/>
              </a:lnSpc>
              <a:defRPr sz="3600" b="1"/>
            </a:lvl1pPr>
          </a:lstStyle>
          <a:p>
            <a:r>
              <a:rPr lang="en-US" smtClean="0"/>
              <a:t>Click to edit Master title style</a:t>
            </a:r>
            <a:endParaRPr/>
          </a:p>
        </p:txBody>
      </p:sp>
      <p:grpSp>
        <p:nvGrpSpPr>
          <p:cNvPr id="3" name="Group 13"/>
          <p:cNvGrpSpPr/>
          <p:nvPr/>
        </p:nvGrpSpPr>
        <p:grpSpPr>
          <a:xfrm rot="21420000">
            <a:off x="113687" y="116368"/>
            <a:ext cx="3969060" cy="3705360"/>
            <a:chOff x="1524000" y="381000"/>
            <a:chExt cx="3657600" cy="4737978"/>
          </a:xfrm>
        </p:grpSpPr>
        <p:sp>
          <p:nvSpPr>
            <p:cNvPr id="15" name="Rectangle 14"/>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7" name="Picture Placeholder 9"/>
          <p:cNvSpPr>
            <a:spLocks noGrp="1"/>
          </p:cNvSpPr>
          <p:nvPr>
            <p:ph type="pic" sz="quarter" idx="17"/>
          </p:nvPr>
        </p:nvSpPr>
        <p:spPr>
          <a:xfrm rot="21420000">
            <a:off x="299151" y="304998"/>
            <a:ext cx="3598455" cy="3334235"/>
          </a:xfrm>
          <a:solidFill>
            <a:schemeClr val="bg1">
              <a:lumMod val="85000"/>
            </a:schemeClr>
          </a:solidFill>
        </p:spPr>
        <p:txBody>
          <a:bodyPr/>
          <a:lstStyle>
            <a:lvl1pPr>
              <a:buNone/>
              <a:defRPr/>
            </a:lvl1pPr>
          </a:lstStyle>
          <a:p>
            <a:r>
              <a:rPr lang="en-US" smtClean="0"/>
              <a:t>Drag picture to placeholder or click icon to add</a:t>
            </a:r>
            <a:endParaRPr/>
          </a:p>
        </p:txBody>
      </p:sp>
      <p:grpSp>
        <p:nvGrpSpPr>
          <p:cNvPr id="8" name="Group 9"/>
          <p:cNvGrpSpPr/>
          <p:nvPr/>
        </p:nvGrpSpPr>
        <p:grpSpPr>
          <a:xfrm rot="360000">
            <a:off x="4165479" y="323141"/>
            <a:ext cx="4792693" cy="3443312"/>
            <a:chOff x="1524000" y="381000"/>
            <a:chExt cx="3657600" cy="4737978"/>
          </a:xfrm>
        </p:grpSpPr>
        <p:sp>
          <p:nvSpPr>
            <p:cNvPr id="11" name="Rectangle 10"/>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Picture Placeholder 9"/>
          <p:cNvSpPr>
            <a:spLocks noGrp="1"/>
          </p:cNvSpPr>
          <p:nvPr>
            <p:ph type="pic" sz="quarter" idx="16"/>
          </p:nvPr>
        </p:nvSpPr>
        <p:spPr>
          <a:xfrm rot="360000">
            <a:off x="4336486" y="507668"/>
            <a:ext cx="4432860" cy="3072384"/>
          </a:xfrm>
          <a:solidFill>
            <a:schemeClr val="bg1">
              <a:lumMod val="85000"/>
            </a:schemeClr>
          </a:solidFill>
        </p:spPr>
        <p:txBody>
          <a:bodyPr/>
          <a:lstStyle>
            <a:lvl1pPr>
              <a:buNone/>
              <a:defRPr/>
            </a:lvl1pPr>
          </a:lstStyle>
          <a:p>
            <a:r>
              <a:rPr lang="en-US" smtClean="0"/>
              <a:t>Drag picture to placeholder or click icon to add</a:t>
            </a:r>
            <a:endParaRPr/>
          </a:p>
        </p:txBody>
      </p:sp>
      <p:sp>
        <p:nvSpPr>
          <p:cNvPr id="4" name="Text Placeholder 3"/>
          <p:cNvSpPr>
            <a:spLocks noGrp="1"/>
          </p:cNvSpPr>
          <p:nvPr>
            <p:ph type="body" sz="half" idx="2"/>
          </p:nvPr>
        </p:nvSpPr>
        <p:spPr>
          <a:xfrm>
            <a:off x="914400" y="4926106"/>
            <a:ext cx="7315200" cy="990600"/>
          </a:xfrm>
        </p:spPr>
        <p:txBody>
          <a:bodyPr/>
          <a:lstStyle>
            <a:lvl1pPr marL="0" indent="0">
              <a:spcBef>
                <a:spcPct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66CA94A-63A1-AF41-BA39-E58CB43241F2}" type="datetime1">
              <a:rPr lang="en-US" smtClean="0"/>
              <a:t>6/22/13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C092D6-8869-4133-9A16-3C1AEDD4B6B4}"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B2A02E44-11B7-BE4C-A6EE-530026FC12DA}" type="datetime1">
              <a:rPr lang="en-US" smtClean="0"/>
              <a:t>6/22/13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C092D6-8869-4133-9A16-3C1AEDD4B6B4}"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E8B2F7D-22E8-424D-BD19-013EEA6AF33A}" type="datetime1">
              <a:rPr lang="en-US" smtClean="0"/>
              <a:t>6/22/13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C092D6-8869-4133-9A16-3C1AEDD4B6B4}"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51682" y="450851"/>
            <a:ext cx="846083" cy="5357812"/>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914400" y="450851"/>
            <a:ext cx="5943600" cy="5357812"/>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57595F33-2C09-AA45-A1D9-2DA8EC5D4A60}" type="datetime1">
              <a:rPr lang="en-US" smtClean="0"/>
              <a:t>6/22/13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C092D6-8869-4133-9A16-3C1AEDD4B6B4}"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Watermark">
    <p:bg>
      <p:bgRef idx="1003">
        <a:schemeClr val="bg2"/>
      </p:bgRef>
    </p:bg>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1122215" y="3200400"/>
            <a:ext cx="8021782" cy="2209800"/>
          </a:xfrm>
        </p:spPr>
        <p:txBody>
          <a:bodyPr wrap="none" lIns="0" tIns="0" rIns="0" bIns="0" anchor="ctr" anchorCtr="0">
            <a:noAutofit/>
          </a:bodyPr>
          <a:lstStyle>
            <a:lvl1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1pPr>
            <a:lvl2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2pPr>
            <a:lvl3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3pPr>
            <a:lvl4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4pPr>
            <a:lvl5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5pPr>
          </a:lstStyle>
          <a:p>
            <a:pPr lvl="0"/>
            <a:r>
              <a:rPr lang="en-US" smtClean="0"/>
              <a:t>Click to edit Master text styles</a:t>
            </a:r>
          </a:p>
        </p:txBody>
      </p:sp>
      <p:sp>
        <p:nvSpPr>
          <p:cNvPr id="2" name="Title 1"/>
          <p:cNvSpPr>
            <a:spLocks noGrp="1"/>
          </p:cNvSpPr>
          <p:nvPr>
            <p:ph type="ctrTitle"/>
          </p:nvPr>
        </p:nvSpPr>
        <p:spPr>
          <a:xfrm>
            <a:off x="3960813" y="3833095"/>
            <a:ext cx="4724400" cy="1209964"/>
          </a:xfrm>
        </p:spPr>
        <p:txBody>
          <a:bodyPr lIns="45720" tIns="0" rIns="45720" bIns="0" anchor="b" anchorCtr="0">
            <a:noAutofit/>
          </a:bodyPr>
          <a:lstStyle>
            <a:lvl1pPr algn="l">
              <a:lnSpc>
                <a:spcPts val="5000"/>
              </a:lnSpc>
              <a:defRPr sz="4600"/>
            </a:lvl1pPr>
          </a:lstStyle>
          <a:p>
            <a:r>
              <a:rPr lang="en-US" smtClean="0"/>
              <a:t>Click to edit Master title style</a:t>
            </a:r>
            <a:endParaRPr dirty="0"/>
          </a:p>
        </p:txBody>
      </p:sp>
      <p:sp>
        <p:nvSpPr>
          <p:cNvPr id="3" name="Subtitle 2"/>
          <p:cNvSpPr>
            <a:spLocks noGrp="1"/>
          </p:cNvSpPr>
          <p:nvPr>
            <p:ph type="subTitle" idx="1"/>
          </p:nvPr>
        </p:nvSpPr>
        <p:spPr>
          <a:xfrm>
            <a:off x="3960813" y="5056909"/>
            <a:ext cx="4724400" cy="1156586"/>
          </a:xfrm>
        </p:spPr>
        <p:txBody>
          <a:bodyPr lIns="91440" tIns="0" rIns="45720" bIns="0">
            <a:normAutofit/>
          </a:bodyPr>
          <a:lstStyle>
            <a:lvl1pPr marL="0" indent="0" algn="l">
              <a:lnSpc>
                <a:spcPts val="2600"/>
              </a:lnSpc>
              <a:spcBef>
                <a:spcPct val="0"/>
              </a:spcBef>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457200" y="6298744"/>
            <a:ext cx="1981200" cy="273050"/>
          </a:xfrm>
        </p:spPr>
        <p:txBody>
          <a:bodyPr/>
          <a:lstStyle>
            <a:lvl1pPr algn="l">
              <a:defRPr sz="1100">
                <a:latin typeface="Rockwell" pitchFamily="18" charset="0"/>
              </a:defRPr>
            </a:lvl1pPr>
          </a:lstStyle>
          <a:p>
            <a:fld id="{CFE78C2E-6DB3-6342-AAE7-AF99AC9DFD04}" type="datetime1">
              <a:rPr lang="en-US" smtClean="0"/>
              <a:t>6/22/13</a:t>
            </a:fld>
            <a:endParaRPr lang="en-US"/>
          </a:p>
        </p:txBody>
      </p:sp>
      <p:sp>
        <p:nvSpPr>
          <p:cNvPr id="5" name="Footer Placeholder 4"/>
          <p:cNvSpPr>
            <a:spLocks noGrp="1"/>
          </p:cNvSpPr>
          <p:nvPr>
            <p:ph type="ftr" sz="quarter" idx="11"/>
          </p:nvPr>
        </p:nvSpPr>
        <p:spPr>
          <a:xfrm>
            <a:off x="3962400" y="6298744"/>
            <a:ext cx="3810000" cy="273050"/>
          </a:xfrm>
        </p:spPr>
        <p:txBody>
          <a:bodyPr/>
          <a:lstStyle>
            <a:lvl1pPr algn="l">
              <a:defRPr/>
            </a:lvl1pPr>
          </a:lstStyle>
          <a:p>
            <a:endParaRPr lang="en-US"/>
          </a:p>
        </p:txBody>
      </p:sp>
      <p:sp>
        <p:nvSpPr>
          <p:cNvPr id="6" name="Slide Number Placeholder 5"/>
          <p:cNvSpPr>
            <a:spLocks noGrp="1"/>
          </p:cNvSpPr>
          <p:nvPr>
            <p:ph type="sldNum" sz="quarter" idx="12"/>
          </p:nvPr>
        </p:nvSpPr>
        <p:spPr>
          <a:xfrm>
            <a:off x="8264856" y="6312392"/>
            <a:ext cx="685800" cy="265089"/>
          </a:xfrm>
        </p:spPr>
        <p:txBody>
          <a:bodyPr/>
          <a:lstStyle>
            <a:lvl1pPr>
              <a:defRPr sz="1100">
                <a:solidFill>
                  <a:schemeClr val="tx1"/>
                </a:solidFill>
                <a:latin typeface="Rockwell" pitchFamily="18" charset="0"/>
              </a:defRPr>
            </a:lvl1pPr>
          </a:lstStyle>
          <a:p>
            <a:fld id="{34C092D6-8869-4133-9A16-3C1AEDD4B6B4}"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0"/>
            <a:ext cx="7772400" cy="1362075"/>
          </a:xfrm>
        </p:spPr>
        <p:txBody>
          <a:bodyPr vert="horz" lIns="45720" tIns="0" rIns="45720" bIns="0" rtlCol="0" anchor="b" anchorCtr="0">
            <a:noAutofit/>
          </a:bodyPr>
          <a:lstStyle>
            <a:lvl1pPr algn="l" defTabSz="914400" rtl="0" eaLnBrk="1" latinLnBrk="0" hangingPunct="1">
              <a:lnSpc>
                <a:spcPts val="5000"/>
              </a:lnSpc>
              <a:spcBef>
                <a:spcPct val="0"/>
              </a:spcBef>
              <a:buNone/>
              <a:defRPr sz="4600" b="1" kern="1200" cap="none" baseline="0">
                <a:solidFill>
                  <a:schemeClr val="tx1"/>
                </a:solidFill>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457200" y="3557016"/>
            <a:ext cx="7772400" cy="987552"/>
          </a:xfrm>
        </p:spPr>
        <p:txBody>
          <a:bodyPr vert="horz" lIns="91440" tIns="0" rIns="45720" bIns="0" rtlCol="0" anchor="t" anchorCtr="0">
            <a:normAutofit/>
          </a:bodyPr>
          <a:lstStyle>
            <a:lvl1pPr marL="0" indent="0">
              <a:spcBef>
                <a:spcPts val="0"/>
              </a:spcBef>
              <a:buNone/>
              <a:defRPr sz="2200" kern="1200">
                <a:solidFill>
                  <a:schemeClr val="tx1"/>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spcBef>
                <a:spcPts val="2000"/>
              </a:spcBef>
              <a:buSzPct val="90000"/>
              <a:buFontTx/>
              <a:buNone/>
            </a:pPr>
            <a:r>
              <a:rPr lang="en-US" smtClean="0"/>
              <a:t>Click to edit Master text styles</a:t>
            </a:r>
          </a:p>
        </p:txBody>
      </p:sp>
      <p:sp>
        <p:nvSpPr>
          <p:cNvPr id="4" name="Date Placeholder 3"/>
          <p:cNvSpPr>
            <a:spLocks noGrp="1"/>
          </p:cNvSpPr>
          <p:nvPr>
            <p:ph type="dt" sz="half" idx="10"/>
          </p:nvPr>
        </p:nvSpPr>
        <p:spPr/>
        <p:txBody>
          <a:bodyPr/>
          <a:lstStyle/>
          <a:p>
            <a:fld id="{66A67CFE-BD27-BF41-817B-0D03B669DE45}" type="datetime1">
              <a:rPr lang="en-US" smtClean="0"/>
              <a:t>6/22/13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C092D6-8869-4133-9A16-3C1AEDD4B6B4}"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with Watermark">
    <p:bg>
      <p:bgRef idx="1002">
        <a:schemeClr val="bg2"/>
      </p:bgRef>
    </p:bg>
    <p:spTree>
      <p:nvGrpSpPr>
        <p:cNvPr id="1" name=""/>
        <p:cNvGrpSpPr/>
        <p:nvPr/>
      </p:nvGrpSpPr>
      <p:grpSpPr>
        <a:xfrm>
          <a:off x="0" y="0"/>
          <a:ext cx="0" cy="0"/>
          <a:chOff x="0" y="0"/>
          <a:chExt cx="0" cy="0"/>
        </a:xfrm>
      </p:grpSpPr>
      <p:sp>
        <p:nvSpPr>
          <p:cNvPr id="7" name="Text Placeholder 7"/>
          <p:cNvSpPr>
            <a:spLocks noGrp="1"/>
          </p:cNvSpPr>
          <p:nvPr>
            <p:ph type="body" sz="quarter" idx="13"/>
          </p:nvPr>
        </p:nvSpPr>
        <p:spPr>
          <a:xfrm>
            <a:off x="712693" y="1689847"/>
            <a:ext cx="8431303" cy="2209800"/>
          </a:xfrm>
        </p:spPr>
        <p:txBody>
          <a:bodyPr wrap="none" lIns="0" tIns="0" rIns="0" bIns="0" anchor="ctr" anchorCtr="0">
            <a:noAutofit/>
          </a:bodyPr>
          <a:lstStyle>
            <a:lvl1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1pPr>
            <a:lvl2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2pPr>
            <a:lvl3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3pPr>
            <a:lvl4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4pPr>
            <a:lvl5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5pPr>
          </a:lstStyle>
          <a:p>
            <a:pPr lvl="0"/>
            <a:r>
              <a:rPr lang="en-US" smtClean="0"/>
              <a:t>Click to edit Master text styles</a:t>
            </a:r>
          </a:p>
        </p:txBody>
      </p:sp>
      <p:sp>
        <p:nvSpPr>
          <p:cNvPr id="2" name="Title 1"/>
          <p:cNvSpPr>
            <a:spLocks noGrp="1"/>
          </p:cNvSpPr>
          <p:nvPr>
            <p:ph type="title"/>
          </p:nvPr>
        </p:nvSpPr>
        <p:spPr>
          <a:xfrm>
            <a:off x="457201" y="2196353"/>
            <a:ext cx="5334000" cy="1362075"/>
          </a:xfrm>
        </p:spPr>
        <p:txBody>
          <a:bodyPr lIns="45720" tIns="0" rIns="45720" bIns="0" anchor="b" anchorCtr="0"/>
          <a:lstStyle>
            <a:lvl1pPr algn="l">
              <a:lnSpc>
                <a:spcPts val="5000"/>
              </a:lnSpc>
              <a:defRPr sz="4600" b="1" cap="none" baseline="0"/>
            </a:lvl1pPr>
          </a:lstStyle>
          <a:p>
            <a:r>
              <a:rPr lang="en-US" smtClean="0"/>
              <a:t>Click to edit Master title style</a:t>
            </a:r>
            <a:endParaRPr/>
          </a:p>
        </p:txBody>
      </p:sp>
      <p:sp>
        <p:nvSpPr>
          <p:cNvPr id="3" name="Text Placeholder 2"/>
          <p:cNvSpPr>
            <a:spLocks noGrp="1"/>
          </p:cNvSpPr>
          <p:nvPr>
            <p:ph type="body" idx="1"/>
          </p:nvPr>
        </p:nvSpPr>
        <p:spPr>
          <a:xfrm>
            <a:off x="457200" y="3560618"/>
            <a:ext cx="5334000" cy="983087"/>
          </a:xfrm>
        </p:spPr>
        <p:txBody>
          <a:bodyPr tIns="0" rIns="45720" bIns="0" anchor="t" anchorCtr="0"/>
          <a:lstStyle>
            <a:lvl1pPr marL="0" indent="0">
              <a:spcBef>
                <a:spcPct val="0"/>
              </a:spcBef>
              <a:buNone/>
              <a:defRPr sz="2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550AD26-7C24-2B43-94FA-9ABF1CF2B84F}" type="datetime1">
              <a:rPr lang="en-US" smtClean="0"/>
              <a:t>6/22/13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C092D6-8869-4133-9A16-3C1AEDD4B6B4}"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with Picture">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52775" y="4069804"/>
            <a:ext cx="5538788" cy="1162050"/>
          </a:xfrm>
        </p:spPr>
        <p:txBody>
          <a:bodyPr tIns="0" bIns="0" anchor="b"/>
          <a:lstStyle>
            <a:lvl1pPr algn="l">
              <a:lnSpc>
                <a:spcPts val="4600"/>
              </a:lnSpc>
              <a:defRPr sz="4600" b="1"/>
            </a:lvl1pPr>
          </a:lstStyle>
          <a:p>
            <a:r>
              <a:rPr lang="en-US" smtClean="0"/>
              <a:t>Click to edit Master title style</a:t>
            </a:r>
            <a:endParaRPr/>
          </a:p>
        </p:txBody>
      </p:sp>
      <p:grpSp>
        <p:nvGrpSpPr>
          <p:cNvPr id="3" name="Group 8"/>
          <p:cNvGrpSpPr/>
          <p:nvPr/>
        </p:nvGrpSpPr>
        <p:grpSpPr>
          <a:xfrm rot="21240000">
            <a:off x="654352" y="445180"/>
            <a:ext cx="5416247" cy="3630168"/>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Picture Placeholder 9"/>
          <p:cNvSpPr>
            <a:spLocks noGrp="1"/>
          </p:cNvSpPr>
          <p:nvPr>
            <p:ph type="pic" sz="quarter" idx="15"/>
          </p:nvPr>
        </p:nvSpPr>
        <p:spPr>
          <a:xfrm rot="21240000">
            <a:off x="857677" y="632632"/>
            <a:ext cx="5009597" cy="3255264"/>
          </a:xfrm>
          <a:solidFill>
            <a:schemeClr val="bg1">
              <a:lumMod val="85000"/>
            </a:schemeClr>
          </a:solidFill>
        </p:spPr>
        <p:txBody>
          <a:bodyPr/>
          <a:lstStyle>
            <a:lvl1pPr>
              <a:buNone/>
              <a:defRPr/>
            </a:lvl1pPr>
          </a:lstStyle>
          <a:p>
            <a:r>
              <a:rPr lang="en-US" smtClean="0"/>
              <a:t>Drag picture to placeholder or click icon to add</a:t>
            </a:r>
            <a:endParaRPr/>
          </a:p>
        </p:txBody>
      </p:sp>
      <p:sp>
        <p:nvSpPr>
          <p:cNvPr id="4" name="Text Placeholder 3"/>
          <p:cNvSpPr>
            <a:spLocks noGrp="1"/>
          </p:cNvSpPr>
          <p:nvPr>
            <p:ph type="body" sz="half" idx="2"/>
          </p:nvPr>
        </p:nvSpPr>
        <p:spPr>
          <a:xfrm>
            <a:off x="3158117" y="5230906"/>
            <a:ext cx="5532958" cy="865093"/>
          </a:xfrm>
        </p:spPr>
        <p:txBody>
          <a:bodyPr/>
          <a:lstStyle>
            <a:lvl1pPr marL="0" indent="0">
              <a:spcBef>
                <a:spcPct val="0"/>
              </a:spcBef>
              <a:buNone/>
              <a:defRPr sz="2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3025801-5532-2D4E-BF6B-AF1308CD6306}" type="datetime1">
              <a:rPr lang="en-US" smtClean="0"/>
              <a:t>6/22/13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C092D6-8869-4133-9A16-3C1AEDD4B6B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6482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81702379-7C48-5C45-B93E-AAA205D3C863}" type="datetime1">
              <a:rPr lang="en-US" smtClean="0"/>
              <a:t>6/22/13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C092D6-8869-4133-9A16-3C1AEDD4B6B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971326" y="1419366"/>
            <a:ext cx="3200400" cy="584035"/>
          </a:xfrm>
        </p:spPr>
        <p:txBody>
          <a:bodyPr anchor="b"/>
          <a:lstStyle>
            <a:lvl1pPr marL="0" indent="0" algn="ctr">
              <a:spcBef>
                <a:spcPct val="0"/>
              </a:spcBef>
              <a:buNone/>
              <a:defRPr sz="2200" b="0">
                <a:solidFill>
                  <a:schemeClr val="tx2">
                    <a:lumMod val="60000"/>
                    <a:lumOff val="40000"/>
                  </a:schemeClr>
                </a:solidFill>
                <a:latin typeface="Impact"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7367" y="2174875"/>
            <a:ext cx="3566160" cy="3616325"/>
          </a:xfrm>
        </p:spPr>
        <p:txBody>
          <a:bodyPr/>
          <a:lstStyle>
            <a:lvl1pPr>
              <a:defRPr sz="2200"/>
            </a:lvl1pPr>
            <a:lvl2pPr>
              <a:defRPr sz="2000"/>
            </a:lvl2pPr>
            <a:lvl3pPr>
              <a:defRPr sz="1800"/>
            </a:lvl3pPr>
            <a:lvl4pPr>
              <a:defRPr sz="1600"/>
            </a:lvl4pPr>
            <a:lvl5pPr>
              <a:defRPr sz="1600"/>
            </a:lvl5pPr>
            <a:lvl6pPr marL="2290763" indent="-344488">
              <a:defRPr sz="1600"/>
            </a:lvl6pPr>
            <a:lvl7pPr marL="2290763" indent="-344488">
              <a:defRPr sz="1600"/>
            </a:lvl7pPr>
            <a:lvl8pPr marL="2290763" indent="-344488">
              <a:defRPr sz="1600"/>
            </a:lvl8pPr>
            <a:lvl9pPr marL="2290763" indent="-344488">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930247" y="1419366"/>
            <a:ext cx="3200400" cy="584035"/>
          </a:xfrm>
        </p:spPr>
        <p:txBody>
          <a:bodyPr anchor="b"/>
          <a:lstStyle>
            <a:lvl1pPr marL="0" indent="0" algn="ctr">
              <a:spcBef>
                <a:spcPct val="0"/>
              </a:spcBef>
              <a:buNone/>
              <a:defRPr sz="2200" b="0">
                <a:solidFill>
                  <a:schemeClr val="tx2">
                    <a:lumMod val="60000"/>
                    <a:lumOff val="40000"/>
                  </a:schemeClr>
                </a:solidFill>
                <a:latin typeface="Impact"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6514" y="2174875"/>
            <a:ext cx="3566160" cy="3616325"/>
          </a:xfrm>
        </p:spPr>
        <p:txBody>
          <a:bodyPr/>
          <a:lstStyle>
            <a:lvl1pPr>
              <a:defRPr sz="2200"/>
            </a:lvl1pPr>
            <a:lvl2pPr>
              <a:defRPr sz="2000"/>
            </a:lvl2pPr>
            <a:lvl3pPr>
              <a:defRPr sz="1800"/>
            </a:lvl3pPr>
            <a:lvl4pPr>
              <a:defRPr sz="1600"/>
            </a:lvl4pPr>
            <a:lvl5pPr>
              <a:defRPr sz="1600"/>
            </a:lvl5pPr>
            <a:lvl6pPr marL="2290763" indent="-344488">
              <a:defRPr sz="1600"/>
            </a:lvl6pPr>
            <a:lvl7pPr marL="2290763" indent="-344488">
              <a:defRPr sz="1600"/>
            </a:lvl7pPr>
            <a:lvl8pPr marL="2290763" indent="-344488">
              <a:defRPr sz="1600"/>
            </a:lvl8pPr>
            <a:lvl9pPr marL="2290763" indent="-344488">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28EA2F0B-D244-9544-A8AF-BB4BA010B81C}" type="datetime1">
              <a:rPr lang="en-US" smtClean="0"/>
              <a:t>6/22/13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C092D6-8869-4133-9A16-3C1AEDD4B6B4}" type="slidenum">
              <a:rPr lang="en-US" smtClean="0"/>
              <a:t>‹#›</a:t>
            </a:fld>
            <a:endParaRPr lang="en-US"/>
          </a:p>
        </p:txBody>
      </p:sp>
      <p:pic>
        <p:nvPicPr>
          <p:cNvPr id="11" name="Picture 10" descr="Comparison-Underline.png"/>
          <p:cNvPicPr>
            <a:picLocks noChangeAspect="1"/>
          </p:cNvPicPr>
          <p:nvPr/>
        </p:nvPicPr>
        <p:blipFill>
          <a:blip r:embed="rId2"/>
          <a:stretch>
            <a:fillRect/>
          </a:stretch>
        </p:blipFill>
        <p:spPr>
          <a:xfrm>
            <a:off x="957039" y="1897040"/>
            <a:ext cx="3228975" cy="142875"/>
          </a:xfrm>
          <a:prstGeom prst="rect">
            <a:avLst/>
          </a:prstGeom>
        </p:spPr>
      </p:pic>
      <p:pic>
        <p:nvPicPr>
          <p:cNvPr id="13" name="Picture 12" descr="Comparison-Underline.png"/>
          <p:cNvPicPr>
            <a:picLocks noChangeAspect="1"/>
          </p:cNvPicPr>
          <p:nvPr/>
        </p:nvPicPr>
        <p:blipFill>
          <a:blip r:embed="rId2"/>
          <a:stretch>
            <a:fillRect/>
          </a:stretch>
        </p:blipFill>
        <p:spPr>
          <a:xfrm>
            <a:off x="4915960" y="1897040"/>
            <a:ext cx="3228975" cy="142875"/>
          </a:xfrm>
          <a:prstGeom prst="rect">
            <a:avLst/>
          </a:prstGeom>
        </p:spPr>
      </p:pic>
      <p:pic>
        <p:nvPicPr>
          <p:cNvPr id="12" name="Picture 11" descr="Comparison-Underline.png"/>
          <p:cNvPicPr>
            <a:picLocks noChangeAspect="1"/>
          </p:cNvPicPr>
          <p:nvPr/>
        </p:nvPicPr>
        <p:blipFill>
          <a:blip r:embed="rId2"/>
          <a:stretch>
            <a:fillRect/>
          </a:stretch>
        </p:blipFill>
        <p:spPr>
          <a:xfrm>
            <a:off x="957039" y="1897040"/>
            <a:ext cx="3228975" cy="142875"/>
          </a:xfrm>
          <a:prstGeom prst="rect">
            <a:avLst/>
          </a:prstGeom>
        </p:spPr>
      </p:pic>
      <p:pic>
        <p:nvPicPr>
          <p:cNvPr id="14" name="Picture 13" descr="Comparison-Underline.png"/>
          <p:cNvPicPr>
            <a:picLocks noChangeAspect="1"/>
          </p:cNvPicPr>
          <p:nvPr/>
        </p:nvPicPr>
        <p:blipFill>
          <a:blip r:embed="rId2"/>
          <a:stretch>
            <a:fillRect/>
          </a:stretch>
        </p:blipFill>
        <p:spPr>
          <a:xfrm>
            <a:off x="4915960" y="1897040"/>
            <a:ext cx="3228975" cy="142875"/>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8"/>
            <a:ext cx="7315200" cy="1920240"/>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FF4218E0-3867-BF45-8BAF-D22FB7906ABE}" type="datetime1">
              <a:rPr lang="en-US" smtClean="0"/>
              <a:t>6/22/13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C092D6-8869-4133-9A16-3C1AEDD4B6B4}" type="slidenum">
              <a:rPr lang="en-US" smtClean="0"/>
              <a:t>‹#›</a:t>
            </a:fld>
            <a:endParaRPr lang="en-US"/>
          </a:p>
        </p:txBody>
      </p:sp>
      <p:sp>
        <p:nvSpPr>
          <p:cNvPr id="8" name="Content Placeholder 2"/>
          <p:cNvSpPr>
            <a:spLocks noGrp="1"/>
          </p:cNvSpPr>
          <p:nvPr>
            <p:ph sz="half" idx="13"/>
          </p:nvPr>
        </p:nvSpPr>
        <p:spPr>
          <a:xfrm>
            <a:off x="914400" y="3870960"/>
            <a:ext cx="7315200" cy="1920240"/>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6.png"/><Relationship Id="rId23" Type="http://schemas.openxmlformats.org/officeDocument/2006/relationships/image" Target="../media/image7.png"/><Relationship Id="rId24" Type="http://schemas.openxmlformats.org/officeDocument/2006/relationships/image" Target="../media/image8.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503238"/>
            <a:ext cx="7313613" cy="868362"/>
          </a:xfrm>
          <a:prstGeom prst="rect">
            <a:avLst/>
          </a:prstGeom>
        </p:spPr>
        <p:txBody>
          <a:bodyPr vert="horz" lIns="91440" tIns="45720" rIns="91440" bIns="45720" rtlCol="0" anchor="ctr">
            <a:noAutofit/>
          </a:bodyPr>
          <a:lstStyle/>
          <a:p>
            <a:r>
              <a:rPr lang="en-US" smtClean="0"/>
              <a:t>Click to edit Master title style</a:t>
            </a:r>
            <a:endParaRPr/>
          </a:p>
        </p:txBody>
      </p:sp>
      <p:sp>
        <p:nvSpPr>
          <p:cNvPr id="3" name="Text Placeholder 2"/>
          <p:cNvSpPr>
            <a:spLocks noGrp="1"/>
          </p:cNvSpPr>
          <p:nvPr>
            <p:ph type="body" idx="1"/>
          </p:nvPr>
        </p:nvSpPr>
        <p:spPr>
          <a:xfrm>
            <a:off x="914400" y="1735138"/>
            <a:ext cx="7313613" cy="405606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7663438" y="6314461"/>
            <a:ext cx="1295400" cy="265089"/>
          </a:xfrm>
          <a:prstGeom prst="rect">
            <a:avLst/>
          </a:prstGeom>
        </p:spPr>
        <p:txBody>
          <a:bodyPr vert="horz" lIns="91440" tIns="45720" rIns="91440" bIns="45720" rtlCol="0" anchor="ctr"/>
          <a:lstStyle>
            <a:lvl1pPr algn="r">
              <a:defRPr sz="1100">
                <a:solidFill>
                  <a:schemeClr val="tx1"/>
                </a:solidFill>
                <a:latin typeface="Rockwell" pitchFamily="18" charset="0"/>
              </a:defRPr>
            </a:lvl1pPr>
          </a:lstStyle>
          <a:p>
            <a:fld id="{E490A728-237C-7B4D-9E93-45CE8BBED76F}" type="datetime1">
              <a:rPr lang="en-US" smtClean="0"/>
              <a:t>6/22/13</a:t>
            </a:fld>
            <a:endParaRPr lang="en-US"/>
          </a:p>
        </p:txBody>
      </p:sp>
      <p:sp>
        <p:nvSpPr>
          <p:cNvPr id="5" name="Footer Placeholder 4"/>
          <p:cNvSpPr>
            <a:spLocks noGrp="1"/>
          </p:cNvSpPr>
          <p:nvPr>
            <p:ph type="ftr" sz="quarter" idx="3"/>
          </p:nvPr>
        </p:nvSpPr>
        <p:spPr>
          <a:xfrm>
            <a:off x="3942607" y="6305797"/>
            <a:ext cx="3717967" cy="259278"/>
          </a:xfrm>
          <a:prstGeom prst="rect">
            <a:avLst/>
          </a:prstGeom>
        </p:spPr>
        <p:txBody>
          <a:bodyPr vert="horz" lIns="91440" tIns="45720" rIns="91440" bIns="45720" rtlCol="0" anchor="ctr"/>
          <a:lstStyle>
            <a:lvl1pPr algn="r">
              <a:defRPr sz="1100">
                <a:solidFill>
                  <a:schemeClr val="tx1"/>
                </a:solidFill>
                <a:latin typeface="Rockwell" pitchFamily="18" charset="0"/>
              </a:defRPr>
            </a:lvl1pPr>
          </a:lstStyle>
          <a:p>
            <a:endParaRPr lang="en-US"/>
          </a:p>
        </p:txBody>
      </p:sp>
      <p:sp>
        <p:nvSpPr>
          <p:cNvPr id="6" name="Slide Number Placeholder 5"/>
          <p:cNvSpPr>
            <a:spLocks noGrp="1"/>
          </p:cNvSpPr>
          <p:nvPr>
            <p:ph type="sldNum" sz="quarter" idx="4"/>
          </p:nvPr>
        </p:nvSpPr>
        <p:spPr>
          <a:xfrm>
            <a:off x="7521388" y="5476097"/>
            <a:ext cx="1483056" cy="851848"/>
          </a:xfrm>
          <a:prstGeom prst="rect">
            <a:avLst/>
          </a:prstGeom>
        </p:spPr>
        <p:txBody>
          <a:bodyPr vert="horz" lIns="91440" tIns="45720" rIns="91440" bIns="45720" rtlCol="0" anchor="ctr"/>
          <a:lstStyle>
            <a:lvl1pPr algn="r">
              <a:defRPr sz="1200">
                <a:gradFill>
                  <a:gsLst>
                    <a:gs pos="0">
                      <a:schemeClr val="tx1">
                        <a:alpha val="10000"/>
                      </a:schemeClr>
                    </a:gs>
                    <a:gs pos="100000">
                      <a:schemeClr val="tx1">
                        <a:alpha val="10000"/>
                      </a:schemeClr>
                    </a:gs>
                  </a:gsLst>
                  <a:lin ang="5400000" scaled="0"/>
                </a:gradFill>
                <a:latin typeface="Ayuthaya"/>
                <a:cs typeface="Ayuthaya"/>
              </a:defRPr>
            </a:lvl1pPr>
          </a:lstStyle>
          <a:p>
            <a:fld id="{34C092D6-8869-4133-9A16-3C1AEDD4B6B4}"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 id="2147483774" r:id="rId20"/>
  </p:sldLayoutIdLst>
  <p:hf hdr="0" ftr="0" dt="0"/>
  <p:txStyles>
    <p:titleStyle>
      <a:lvl1pPr algn="ctr" defTabSz="914400" rtl="0" eaLnBrk="1" latinLnBrk="0" hangingPunct="1">
        <a:spcBef>
          <a:spcPct val="0"/>
        </a:spcBef>
        <a:buNone/>
        <a:defRPr sz="4600" kern="1200">
          <a:solidFill>
            <a:schemeClr val="tx1"/>
          </a:solidFill>
          <a:latin typeface="+mj-lt"/>
          <a:ea typeface="+mj-ea"/>
          <a:cs typeface="+mj-cs"/>
        </a:defRPr>
      </a:lvl1pPr>
    </p:titleStyle>
    <p:bodyStyle>
      <a:lvl1pPr marL="463550" indent="-463550" algn="l" defTabSz="914400" rtl="0" eaLnBrk="1" latinLnBrk="0" hangingPunct="1">
        <a:spcBef>
          <a:spcPts val="2000"/>
        </a:spcBef>
        <a:buSzPct val="90000"/>
        <a:buFontTx/>
        <a:buBlip>
          <a:blip r:embed="rId22"/>
        </a:buBlip>
        <a:defRPr sz="2400" kern="1200">
          <a:solidFill>
            <a:schemeClr val="tx1"/>
          </a:solidFill>
          <a:latin typeface="+mn-lt"/>
          <a:ea typeface="+mn-ea"/>
          <a:cs typeface="+mn-cs"/>
        </a:defRPr>
      </a:lvl1pPr>
      <a:lvl2pPr marL="914400" indent="-457200" algn="l" defTabSz="914400" rtl="0" eaLnBrk="1" latinLnBrk="0" hangingPunct="1">
        <a:spcBef>
          <a:spcPts val="600"/>
        </a:spcBef>
        <a:buSzPct val="90000"/>
        <a:buFontTx/>
        <a:buBlip>
          <a:blip r:embed="rId23"/>
        </a:buBlip>
        <a:defRPr sz="2200" kern="1200">
          <a:solidFill>
            <a:schemeClr val="tx1"/>
          </a:solidFill>
          <a:latin typeface="+mn-lt"/>
          <a:ea typeface="+mn-ea"/>
          <a:cs typeface="+mn-cs"/>
        </a:defRPr>
      </a:lvl2pPr>
      <a:lvl3pPr marL="1255713" indent="-341313" algn="l" defTabSz="914400" rtl="0" eaLnBrk="1" latinLnBrk="0" hangingPunct="1">
        <a:spcBef>
          <a:spcPts val="600"/>
        </a:spcBef>
        <a:buSzPct val="90000"/>
        <a:buFontTx/>
        <a:buBlip>
          <a:blip r:embed="rId24"/>
        </a:buBlip>
        <a:defRPr sz="2000" kern="1200">
          <a:solidFill>
            <a:schemeClr val="tx1"/>
          </a:solidFill>
          <a:latin typeface="+mn-lt"/>
          <a:ea typeface="+mn-ea"/>
          <a:cs typeface="+mn-cs"/>
        </a:defRPr>
      </a:lvl3pPr>
      <a:lvl4pPr marL="1597025" indent="-341313" algn="l" defTabSz="914400" rtl="0" eaLnBrk="1" latinLnBrk="0" hangingPunct="1">
        <a:spcBef>
          <a:spcPts val="600"/>
        </a:spcBef>
        <a:buSzPct val="90000"/>
        <a:buFontTx/>
        <a:buBlip>
          <a:blip r:embed="rId24"/>
        </a:buBlip>
        <a:defRPr sz="1800" kern="1200">
          <a:solidFill>
            <a:schemeClr val="tx1"/>
          </a:solidFill>
          <a:latin typeface="+mn-lt"/>
          <a:ea typeface="+mn-ea"/>
          <a:cs typeface="+mn-cs"/>
        </a:defRPr>
      </a:lvl4pPr>
      <a:lvl5pPr marL="1938338" indent="-341313" algn="l" defTabSz="914400" rtl="0" eaLnBrk="1" latinLnBrk="0" hangingPunct="1">
        <a:spcBef>
          <a:spcPts val="600"/>
        </a:spcBef>
        <a:buSzPct val="90000"/>
        <a:buFontTx/>
        <a:buBlip>
          <a:blip r:embed="rId24"/>
        </a:buBlip>
        <a:defRPr sz="1800" kern="1200">
          <a:solidFill>
            <a:schemeClr val="tx1"/>
          </a:solidFill>
          <a:latin typeface="+mn-lt"/>
          <a:ea typeface="+mn-ea"/>
          <a:cs typeface="+mn-cs"/>
        </a:defRPr>
      </a:lvl5pPr>
      <a:lvl6pPr marL="2290763" indent="-344488" algn="l" defTabSz="914400" rtl="0" eaLnBrk="1" latinLnBrk="0" hangingPunct="1">
        <a:spcBef>
          <a:spcPct val="20000"/>
        </a:spcBef>
        <a:buSzPct val="90000"/>
        <a:buFontTx/>
        <a:buBlip>
          <a:blip r:embed="rId22"/>
        </a:buBlip>
        <a:defRPr lang="en-US" sz="1800" kern="1200" dirty="0" smtClean="0">
          <a:solidFill>
            <a:schemeClr val="tx1"/>
          </a:solidFill>
          <a:latin typeface="+mn-lt"/>
          <a:ea typeface="+mn-ea"/>
          <a:cs typeface="+mn-cs"/>
        </a:defRPr>
      </a:lvl6pPr>
      <a:lvl7pPr marL="2625725" indent="-344488" algn="l" defTabSz="914400" rtl="0" eaLnBrk="1" latinLnBrk="0" hangingPunct="1">
        <a:spcBef>
          <a:spcPct val="20000"/>
        </a:spcBef>
        <a:buSzPct val="90000"/>
        <a:buFontTx/>
        <a:buBlip>
          <a:blip r:embed="rId24"/>
        </a:buBlip>
        <a:defRPr lang="en-US" sz="1800" kern="1200" dirty="0" smtClean="0">
          <a:solidFill>
            <a:schemeClr val="tx1"/>
          </a:solidFill>
          <a:latin typeface="+mn-lt"/>
          <a:ea typeface="+mn-ea"/>
          <a:cs typeface="+mn-cs"/>
        </a:defRPr>
      </a:lvl7pPr>
      <a:lvl8pPr marL="2970213" indent="-344488" algn="l" defTabSz="914400" rtl="0" eaLnBrk="1" latinLnBrk="0" hangingPunct="1">
        <a:spcBef>
          <a:spcPct val="20000"/>
        </a:spcBef>
        <a:buSzPct val="90000"/>
        <a:buFontTx/>
        <a:buBlip>
          <a:blip r:embed="rId22"/>
        </a:buBlip>
        <a:defRPr lang="en-US" sz="1800" kern="1200" dirty="0" smtClean="0">
          <a:solidFill>
            <a:schemeClr val="tx1"/>
          </a:solidFill>
          <a:latin typeface="+mn-lt"/>
          <a:ea typeface="+mn-ea"/>
          <a:cs typeface="+mn-cs"/>
        </a:defRPr>
      </a:lvl8pPr>
      <a:lvl9pPr marL="3313113" indent="-344488" algn="l" defTabSz="914400" rtl="0" eaLnBrk="1" latinLnBrk="0" hangingPunct="1">
        <a:spcBef>
          <a:spcPct val="20000"/>
        </a:spcBef>
        <a:buSzPct val="90000"/>
        <a:buFontTx/>
        <a:buBlip>
          <a:blip r:embed="rId23"/>
        </a:buBlip>
        <a:defRPr lang="en-US" sz="1800" kern="1200" dirty="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2.png"/><Relationship Id="rId5" Type="http://schemas.openxmlformats.org/officeDocument/2006/relationships/image" Target="../media/image13.jpeg"/><Relationship Id="rId6" Type="http://schemas.openxmlformats.org/officeDocument/2006/relationships/image" Target="../media/image14.jpeg"/><Relationship Id="rId7" Type="http://schemas.openxmlformats.org/officeDocument/2006/relationships/image" Target="../media/image15.png"/><Relationship Id="rId8" Type="http://schemas.openxmlformats.org/officeDocument/2006/relationships/image" Target="../media/image16.png"/><Relationship Id="rId1" Type="http://schemas.openxmlformats.org/officeDocument/2006/relationships/vmlDrawing" Target="../drawings/vmlDrawing1.vml"/><Relationship Id="rId2"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1" Type="http://schemas.openxmlformats.org/officeDocument/2006/relationships/tags" Target="../tags/tag11.xml"/><Relationship Id="rId12" Type="http://schemas.openxmlformats.org/officeDocument/2006/relationships/tags" Target="../tags/tag12.xml"/><Relationship Id="rId13" Type="http://schemas.openxmlformats.org/officeDocument/2006/relationships/slideLayout" Target="../slideLayouts/slideLayout13.xml"/><Relationship Id="rId14" Type="http://schemas.openxmlformats.org/officeDocument/2006/relationships/notesSlide" Target="../notesSlides/notesSlide6.xml"/><Relationship Id="rId15" Type="http://schemas.openxmlformats.org/officeDocument/2006/relationships/image" Target="../media/image16.png"/><Relationship Id="rId16" Type="http://schemas.openxmlformats.org/officeDocument/2006/relationships/image" Target="../media/image15.png"/><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tags" Target="../tags/tag8.xml"/><Relationship Id="rId9" Type="http://schemas.openxmlformats.org/officeDocument/2006/relationships/tags" Target="../tags/tag9.xml"/><Relationship Id="rId10" Type="http://schemas.openxmlformats.org/officeDocument/2006/relationships/tags" Target="../tags/tag10.xml"/></Relationships>
</file>

<file path=ppt/slides/_rels/slide13.xml.rels><?xml version="1.0" encoding="UTF-8" standalone="yes"?>
<Relationships xmlns="http://schemas.openxmlformats.org/package/2006/relationships"><Relationship Id="rId9" Type="http://schemas.openxmlformats.org/officeDocument/2006/relationships/tags" Target="../tags/tag21.xml"/><Relationship Id="rId20" Type="http://schemas.openxmlformats.org/officeDocument/2006/relationships/tags" Target="../tags/tag32.xml"/><Relationship Id="rId21" Type="http://schemas.openxmlformats.org/officeDocument/2006/relationships/tags" Target="../tags/tag33.xml"/><Relationship Id="rId22" Type="http://schemas.openxmlformats.org/officeDocument/2006/relationships/tags" Target="../tags/tag34.xml"/><Relationship Id="rId23" Type="http://schemas.openxmlformats.org/officeDocument/2006/relationships/tags" Target="../tags/tag35.xml"/><Relationship Id="rId24" Type="http://schemas.openxmlformats.org/officeDocument/2006/relationships/tags" Target="../tags/tag36.xml"/><Relationship Id="rId25" Type="http://schemas.openxmlformats.org/officeDocument/2006/relationships/slideLayout" Target="../slideLayouts/slideLayout13.xml"/><Relationship Id="rId26" Type="http://schemas.openxmlformats.org/officeDocument/2006/relationships/notesSlide" Target="../notesSlides/notesSlide7.xml"/><Relationship Id="rId27" Type="http://schemas.openxmlformats.org/officeDocument/2006/relationships/image" Target="../media/image18.png"/><Relationship Id="rId28" Type="http://schemas.openxmlformats.org/officeDocument/2006/relationships/image" Target="../media/image19.jpeg"/><Relationship Id="rId29" Type="http://schemas.openxmlformats.org/officeDocument/2006/relationships/image" Target="../media/image20.png"/><Relationship Id="rId30" Type="http://schemas.openxmlformats.org/officeDocument/2006/relationships/image" Target="../media/image21.jpeg"/><Relationship Id="rId31" Type="http://schemas.openxmlformats.org/officeDocument/2006/relationships/image" Target="../media/image15.png"/><Relationship Id="rId32" Type="http://schemas.openxmlformats.org/officeDocument/2006/relationships/image" Target="../media/image16.png"/><Relationship Id="rId10" Type="http://schemas.openxmlformats.org/officeDocument/2006/relationships/tags" Target="../tags/tag22.xml"/><Relationship Id="rId11" Type="http://schemas.openxmlformats.org/officeDocument/2006/relationships/tags" Target="../tags/tag23.xml"/><Relationship Id="rId12" Type="http://schemas.openxmlformats.org/officeDocument/2006/relationships/tags" Target="../tags/tag24.xml"/><Relationship Id="rId13" Type="http://schemas.openxmlformats.org/officeDocument/2006/relationships/tags" Target="../tags/tag25.xml"/><Relationship Id="rId14" Type="http://schemas.openxmlformats.org/officeDocument/2006/relationships/tags" Target="../tags/tag26.xml"/><Relationship Id="rId15" Type="http://schemas.openxmlformats.org/officeDocument/2006/relationships/tags" Target="../tags/tag27.xml"/><Relationship Id="rId16" Type="http://schemas.openxmlformats.org/officeDocument/2006/relationships/tags" Target="../tags/tag28.xml"/><Relationship Id="rId17" Type="http://schemas.openxmlformats.org/officeDocument/2006/relationships/tags" Target="../tags/tag29.xml"/><Relationship Id="rId18" Type="http://schemas.openxmlformats.org/officeDocument/2006/relationships/tags" Target="../tags/tag30.xml"/><Relationship Id="rId19" Type="http://schemas.openxmlformats.org/officeDocument/2006/relationships/tags" Target="../tags/tag31.xml"/><Relationship Id="rId1" Type="http://schemas.openxmlformats.org/officeDocument/2006/relationships/tags" Target="../tags/tag13.xml"/><Relationship Id="rId2" Type="http://schemas.openxmlformats.org/officeDocument/2006/relationships/tags" Target="../tags/tag14.xml"/><Relationship Id="rId3" Type="http://schemas.openxmlformats.org/officeDocument/2006/relationships/tags" Target="../tags/tag15.xml"/><Relationship Id="rId4" Type="http://schemas.openxmlformats.org/officeDocument/2006/relationships/tags" Target="../tags/tag16.xml"/><Relationship Id="rId5" Type="http://schemas.openxmlformats.org/officeDocument/2006/relationships/tags" Target="../tags/tag17.xml"/><Relationship Id="rId6" Type="http://schemas.openxmlformats.org/officeDocument/2006/relationships/tags" Target="../tags/tag18.xml"/><Relationship Id="rId7" Type="http://schemas.openxmlformats.org/officeDocument/2006/relationships/tags" Target="../tags/tag19.xml"/><Relationship Id="rId8" Type="http://schemas.openxmlformats.org/officeDocument/2006/relationships/tags" Target="../tags/tag20.xml"/></Relationships>
</file>

<file path=ppt/slides/_rels/slide14.xml.rels><?xml version="1.0" encoding="UTF-8" standalone="yes"?>
<Relationships xmlns="http://schemas.openxmlformats.org/package/2006/relationships"><Relationship Id="rId3" Type="http://schemas.openxmlformats.org/officeDocument/2006/relationships/tags" Target="../tags/tag39.xml"/><Relationship Id="rId4" Type="http://schemas.openxmlformats.org/officeDocument/2006/relationships/tags" Target="../tags/tag40.xml"/><Relationship Id="rId5" Type="http://schemas.openxmlformats.org/officeDocument/2006/relationships/slideLayout" Target="../slideLayouts/slideLayout13.xml"/><Relationship Id="rId6" Type="http://schemas.openxmlformats.org/officeDocument/2006/relationships/notesSlide" Target="../notesSlides/notesSlide8.xml"/><Relationship Id="rId7" Type="http://schemas.openxmlformats.org/officeDocument/2006/relationships/image" Target="../media/image22.png"/><Relationship Id="rId8" Type="http://schemas.openxmlformats.org/officeDocument/2006/relationships/image" Target="../media/image15.png"/><Relationship Id="rId9" Type="http://schemas.openxmlformats.org/officeDocument/2006/relationships/image" Target="../media/image16.png"/><Relationship Id="rId1" Type="http://schemas.openxmlformats.org/officeDocument/2006/relationships/tags" Target="../tags/tag37.xml"/><Relationship Id="rId2" Type="http://schemas.openxmlformats.org/officeDocument/2006/relationships/tags" Target="../tags/tag3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png"/><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3.png"/><Relationship Id="rId5" Type="http://schemas.openxmlformats.org/officeDocument/2006/relationships/image" Target="../media/image15.png"/><Relationship Id="rId6" Type="http://schemas.openxmlformats.org/officeDocument/2006/relationships/image" Target="../media/image16.png"/><Relationship Id="rId1" Type="http://schemas.microsoft.com/office/2007/relationships/media" Target="../media/media1.wmv"/><Relationship Id="rId2" Type="http://schemas.openxmlformats.org/officeDocument/2006/relationships/video" Target="../media/media1.wmv"/></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png"/><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png"/><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png"/><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emf"/><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13.xml"/><Relationship Id="rId2"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13.xml"/><Relationship Id="rId2"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13.xml"/><Relationship Id="rId2"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png"/><Relationship Id="rId3"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png"/><Relationship Id="rId3" Type="http://schemas.openxmlformats.org/officeDocument/2006/relationships/image" Target="../media/image16.png"/></Relationships>
</file>

<file path=ppt/slides/_rels/slide37.xml.rels><?xml version="1.0" encoding="UTF-8" standalone="yes"?>
<Relationships xmlns="http://schemas.openxmlformats.org/package/2006/relationships"><Relationship Id="rId3" Type="http://schemas.openxmlformats.org/officeDocument/2006/relationships/hyperlink" Target="mailto:aaron.schroeder@vt.edu" TargetMode="External"/><Relationship Id="rId4" Type="http://schemas.openxmlformats.org/officeDocument/2006/relationships/hyperlink" Target="mailto:isbrad@vt.edu" TargetMode="External"/><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hyperlink" Target="http://www.childhands.or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png"/><Relationship Id="rId3"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png"/><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6553200" y="3429000"/>
            <a:ext cx="1905000" cy="27432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27" name="Rectangle 3"/>
          <p:cNvSpPr txBox="1">
            <a:spLocks noChangeArrowheads="1"/>
          </p:cNvSpPr>
          <p:nvPr/>
        </p:nvSpPr>
        <p:spPr bwMode="auto">
          <a:xfrm>
            <a:off x="381000" y="1447800"/>
            <a:ext cx="8382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lnSpc>
                <a:spcPct val="80000"/>
              </a:lnSpc>
              <a:spcBef>
                <a:spcPts val="600"/>
              </a:spcBef>
              <a:buClr>
                <a:schemeClr val="accent2"/>
              </a:buClr>
              <a:buSzPct val="85000"/>
            </a:pPr>
            <a:endParaRPr lang="en-US" sz="2800" dirty="0">
              <a:latin typeface="Constantia" pitchFamily="18" charset="0"/>
            </a:endParaRPr>
          </a:p>
          <a:p>
            <a:pPr eaLnBrk="1" hangingPunct="1">
              <a:lnSpc>
                <a:spcPct val="80000"/>
              </a:lnSpc>
              <a:spcBef>
                <a:spcPts val="600"/>
              </a:spcBef>
              <a:buClr>
                <a:schemeClr val="accent2"/>
              </a:buClr>
              <a:buSzPct val="85000"/>
            </a:pPr>
            <a:r>
              <a:rPr lang="en-US" sz="3600" dirty="0">
                <a:solidFill>
                  <a:srgbClr val="66FF33"/>
                </a:solidFill>
                <a:latin typeface="Constantia" pitchFamily="18" charset="0"/>
              </a:rPr>
              <a:t> </a:t>
            </a:r>
            <a:r>
              <a:rPr lang="en-US" sz="3600" dirty="0" smtClean="0">
                <a:solidFill>
                  <a:srgbClr val="66FF33"/>
                </a:solidFill>
                <a:latin typeface="Constantia" pitchFamily="18" charset="0"/>
              </a:rPr>
              <a:t> </a:t>
            </a:r>
            <a:r>
              <a:rPr lang="en-US" sz="3600" b="1" dirty="0" smtClean="0">
                <a:ln>
                  <a:solidFill>
                    <a:schemeClr val="tx1"/>
                  </a:solidFill>
                </a:ln>
                <a:solidFill>
                  <a:srgbClr val="00AC00"/>
                </a:solidFill>
                <a:latin typeface="Constantia" pitchFamily="18" charset="0"/>
              </a:rPr>
              <a:t>Child</a:t>
            </a:r>
            <a:r>
              <a:rPr lang="en-US" sz="3600" dirty="0" smtClean="0">
                <a:latin typeface="Constantia" pitchFamily="18" charset="0"/>
              </a:rPr>
              <a:t> Care, </a:t>
            </a:r>
            <a:r>
              <a:rPr lang="en-US" sz="3600" dirty="0">
                <a:latin typeface="Constantia" pitchFamily="18" charset="0"/>
              </a:rPr>
              <a:t>Subsidy and Early Education: </a:t>
            </a:r>
            <a:r>
              <a:rPr lang="en-US" sz="3600" dirty="0" smtClean="0">
                <a:latin typeface="Constantia" pitchFamily="18" charset="0"/>
              </a:rPr>
              <a:t> </a:t>
            </a:r>
            <a:r>
              <a:rPr lang="en-US" sz="4000" b="1" dirty="0" smtClean="0">
                <a:ln>
                  <a:solidFill>
                    <a:schemeClr val="tx1"/>
                  </a:solidFill>
                </a:ln>
                <a:solidFill>
                  <a:srgbClr val="00AC00"/>
                </a:solidFill>
                <a:effectLst>
                  <a:outerShdw blurRad="50800" dist="38100" dir="2700000" algn="tl" rotWithShape="0">
                    <a:prstClr val="black">
                      <a:alpha val="40000"/>
                    </a:prstClr>
                  </a:outerShdw>
                </a:effectLst>
                <a:latin typeface="Constantia" pitchFamily="18" charset="0"/>
              </a:rPr>
              <a:t>H</a:t>
            </a:r>
            <a:r>
              <a:rPr lang="en-US" sz="3600" dirty="0" smtClean="0">
                <a:latin typeface="Constantia" pitchFamily="18" charset="0"/>
              </a:rPr>
              <a:t>elping </a:t>
            </a:r>
            <a:r>
              <a:rPr lang="en-US" sz="4000" b="1" dirty="0">
                <a:ln>
                  <a:solidFill>
                    <a:schemeClr val="tx1"/>
                  </a:solidFill>
                </a:ln>
                <a:solidFill>
                  <a:srgbClr val="00AC00"/>
                </a:solidFill>
                <a:latin typeface="Constantia" pitchFamily="18" charset="0"/>
              </a:rPr>
              <a:t>A</a:t>
            </a:r>
            <a:r>
              <a:rPr lang="en-US" sz="3600" dirty="0">
                <a:latin typeface="Constantia" pitchFamily="18" charset="0"/>
              </a:rPr>
              <a:t>nalyze </a:t>
            </a:r>
            <a:r>
              <a:rPr lang="en-US" sz="4000" b="1" dirty="0">
                <a:ln>
                  <a:solidFill>
                    <a:srgbClr val="000000"/>
                  </a:solidFill>
                </a:ln>
                <a:solidFill>
                  <a:srgbClr val="00AC00"/>
                </a:solidFill>
                <a:latin typeface="Constantia" pitchFamily="18" charset="0"/>
              </a:rPr>
              <a:t>N</a:t>
            </a:r>
            <a:r>
              <a:rPr lang="en-US" sz="3600" dirty="0">
                <a:latin typeface="Constantia" pitchFamily="18" charset="0"/>
              </a:rPr>
              <a:t>eeded </a:t>
            </a:r>
            <a:r>
              <a:rPr lang="en-US" sz="4000" b="1" dirty="0">
                <a:ln>
                  <a:solidFill>
                    <a:srgbClr val="000000"/>
                  </a:solidFill>
                </a:ln>
                <a:solidFill>
                  <a:srgbClr val="00AC00"/>
                </a:solidFill>
                <a:latin typeface="Constantia" pitchFamily="18" charset="0"/>
              </a:rPr>
              <a:t>D</a:t>
            </a:r>
            <a:r>
              <a:rPr lang="en-US" sz="3600" dirty="0">
                <a:latin typeface="Constantia" pitchFamily="18" charset="0"/>
              </a:rPr>
              <a:t>ata </a:t>
            </a:r>
            <a:r>
              <a:rPr lang="en-US" sz="4000" b="1" dirty="0" smtClean="0">
                <a:ln>
                  <a:solidFill>
                    <a:srgbClr val="000000"/>
                  </a:solidFill>
                </a:ln>
                <a:solidFill>
                  <a:srgbClr val="00AC00"/>
                </a:solidFill>
                <a:latin typeface="Constantia" pitchFamily="18" charset="0"/>
              </a:rPr>
              <a:t>S</a:t>
            </a:r>
            <a:r>
              <a:rPr lang="en-US" sz="3600" dirty="0" smtClean="0">
                <a:latin typeface="Constantia" pitchFamily="18" charset="0"/>
              </a:rPr>
              <a:t>ecurely</a:t>
            </a:r>
          </a:p>
          <a:p>
            <a:pPr eaLnBrk="1" hangingPunct="1">
              <a:lnSpc>
                <a:spcPct val="80000"/>
              </a:lnSpc>
              <a:spcBef>
                <a:spcPts val="600"/>
              </a:spcBef>
              <a:buClr>
                <a:schemeClr val="accent2"/>
              </a:buClr>
              <a:buSzPct val="85000"/>
            </a:pPr>
            <a:endParaRPr lang="en-US" sz="3600" dirty="0">
              <a:latin typeface="Constantia" pitchFamily="18" charset="0"/>
            </a:endParaRPr>
          </a:p>
          <a:p>
            <a:pPr eaLnBrk="1" hangingPunct="1">
              <a:lnSpc>
                <a:spcPct val="80000"/>
              </a:lnSpc>
              <a:spcBef>
                <a:spcPts val="600"/>
              </a:spcBef>
              <a:buClr>
                <a:schemeClr val="accent2"/>
              </a:buClr>
              <a:buSzPct val="85000"/>
            </a:pPr>
            <a:r>
              <a:rPr lang="en-US" sz="3200" dirty="0" smtClean="0">
                <a:latin typeface="Constantia" pitchFamily="18" charset="0"/>
              </a:rPr>
              <a:t>	Isabel S. </a:t>
            </a:r>
            <a:r>
              <a:rPr lang="en-US" sz="3200" dirty="0" err="1" smtClean="0">
                <a:latin typeface="Constantia" pitchFamily="18" charset="0"/>
              </a:rPr>
              <a:t>Bradburn</a:t>
            </a:r>
            <a:endParaRPr lang="en-US" sz="3200" dirty="0" smtClean="0">
              <a:latin typeface="Constantia" pitchFamily="18" charset="0"/>
            </a:endParaRPr>
          </a:p>
          <a:p>
            <a:pPr eaLnBrk="1" hangingPunct="1">
              <a:lnSpc>
                <a:spcPct val="80000"/>
              </a:lnSpc>
              <a:spcBef>
                <a:spcPts val="600"/>
              </a:spcBef>
              <a:buClr>
                <a:schemeClr val="accent2"/>
              </a:buClr>
              <a:buSzPct val="85000"/>
            </a:pPr>
            <a:r>
              <a:rPr lang="en-US" sz="3200" dirty="0" smtClean="0">
                <a:latin typeface="Constantia" pitchFamily="18" charset="0"/>
              </a:rPr>
              <a:t>	  Aaron D. Schroeder</a:t>
            </a:r>
          </a:p>
        </p:txBody>
      </p:sp>
      <p:sp>
        <p:nvSpPr>
          <p:cNvPr id="1028" name="Text Box 4"/>
          <p:cNvSpPr txBox="1">
            <a:spLocks noChangeArrowheads="1"/>
          </p:cNvSpPr>
          <p:nvPr/>
        </p:nvSpPr>
        <p:spPr bwMode="auto">
          <a:xfrm>
            <a:off x="7451725" y="5087938"/>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atin typeface="Constantia" pitchFamily="18" charset="0"/>
            </a:endParaRPr>
          </a:p>
        </p:txBody>
      </p:sp>
      <p:graphicFrame>
        <p:nvGraphicFramePr>
          <p:cNvPr id="1026" name="Object 5"/>
          <p:cNvGraphicFramePr>
            <a:graphicFrameLocks noGrp="1" noChangeAspect="1"/>
          </p:cNvGraphicFramePr>
          <p:nvPr>
            <p:ph sz="half" idx="4294967295"/>
            <p:extLst>
              <p:ext uri="{D42A27DB-BD31-4B8C-83A1-F6EECF244321}">
                <p14:modId xmlns:p14="http://schemas.microsoft.com/office/powerpoint/2010/main" val="3852159510"/>
              </p:ext>
            </p:extLst>
          </p:nvPr>
        </p:nvGraphicFramePr>
        <p:xfrm>
          <a:off x="6668553" y="5366446"/>
          <a:ext cx="1713447" cy="729554"/>
        </p:xfrm>
        <a:graphic>
          <a:graphicData uri="http://schemas.openxmlformats.org/presentationml/2006/ole">
            <mc:AlternateContent xmlns:mc="http://schemas.openxmlformats.org/markup-compatibility/2006">
              <mc:Choice xmlns:v="urn:schemas-microsoft-com:vml" Requires="v">
                <p:oleObj spid="_x0000_s2173" name="Bitmap Image" r:id="rId3" imgW="8573697" imgH="3847619" progId="PBrush">
                  <p:embed/>
                </p:oleObj>
              </mc:Choice>
              <mc:Fallback>
                <p:oleObj name="Bitmap Image" r:id="rId3" imgW="8573697" imgH="3847619" progId="PBrus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8553" y="5366446"/>
                        <a:ext cx="1713447" cy="729554"/>
                      </a:xfrm>
                      <a:prstGeom prst="rect">
                        <a:avLst/>
                      </a:prstGeom>
                      <a:noFill/>
                      <a:ln>
                        <a:noFill/>
                      </a:ln>
                      <a:effectLst/>
                      <a:extLst/>
                    </p:spPr>
                  </p:pic>
                </p:oleObj>
              </mc:Fallback>
            </mc:AlternateContent>
          </a:graphicData>
        </a:graphic>
      </p:graphicFrame>
      <p:sp>
        <p:nvSpPr>
          <p:cNvPr id="1029" name="Text Box 7"/>
          <p:cNvSpPr txBox="1">
            <a:spLocks noChangeArrowheads="1"/>
          </p:cNvSpPr>
          <p:nvPr/>
        </p:nvSpPr>
        <p:spPr bwMode="auto">
          <a:xfrm>
            <a:off x="5851525" y="19542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atin typeface="Constantia" pitchFamily="18" charset="0"/>
            </a:endParaRPr>
          </a:p>
        </p:txBody>
      </p:sp>
      <p:sp>
        <p:nvSpPr>
          <p:cNvPr id="1030" name="Text Box 15"/>
          <p:cNvSpPr txBox="1">
            <a:spLocks noChangeArrowheads="1"/>
          </p:cNvSpPr>
          <p:nvPr/>
        </p:nvSpPr>
        <p:spPr bwMode="auto">
          <a:xfrm>
            <a:off x="685800" y="5638800"/>
            <a:ext cx="60198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800" dirty="0" smtClean="0">
                <a:latin typeface="Garamond" pitchFamily="18" charset="0"/>
              </a:rPr>
              <a:t> </a:t>
            </a:r>
            <a:r>
              <a:rPr lang="en-US" sz="3200" dirty="0" smtClean="0">
                <a:latin typeface="Garamond" pitchFamily="18" charset="0"/>
              </a:rPr>
              <a:t>VLDS INSIGHTS Conference  </a:t>
            </a:r>
          </a:p>
          <a:p>
            <a:pPr eaLnBrk="1" hangingPunct="1"/>
            <a:r>
              <a:rPr lang="en-US" sz="3200" dirty="0" smtClean="0">
                <a:latin typeface="Garamond" pitchFamily="18" charset="0"/>
              </a:rPr>
              <a:t> </a:t>
            </a:r>
            <a:r>
              <a:rPr lang="en-US" sz="2000" dirty="0" smtClean="0">
                <a:latin typeface="Garamond" pitchFamily="18" charset="0"/>
              </a:rPr>
              <a:t>Fairfax, Virginia                             June 25, 2013</a:t>
            </a:r>
            <a:endParaRPr lang="en-US" sz="2000" dirty="0">
              <a:latin typeface="Garamond" pitchFamily="18" charset="0"/>
            </a:endParaRPr>
          </a:p>
        </p:txBody>
      </p:sp>
      <p:sp>
        <p:nvSpPr>
          <p:cNvPr id="1039" name="Text Box 15"/>
          <p:cNvSpPr txBox="1">
            <a:spLocks noChangeArrowheads="1"/>
          </p:cNvSpPr>
          <p:nvPr/>
        </p:nvSpPr>
        <p:spPr bwMode="auto">
          <a:xfrm>
            <a:off x="373063" y="669925"/>
            <a:ext cx="7478204" cy="1015663"/>
          </a:xfrm>
          <a:prstGeom prst="rect">
            <a:avLst/>
          </a:prstGeom>
          <a:noFill/>
          <a:ln>
            <a:noFill/>
          </a:ln>
          <a:effectLst/>
          <a:extLst/>
        </p:spPr>
        <p:txBody>
          <a:bodyPr wrap="none">
            <a:spAutoFit/>
          </a:bodyPr>
          <a:lstStyle/>
          <a:p>
            <a:pPr>
              <a:defRPr/>
            </a:pPr>
            <a:r>
              <a:rPr lang="en-US" sz="6000" b="1" dirty="0">
                <a:solidFill>
                  <a:srgbClr val="00AC00"/>
                </a:solidFill>
                <a:effectLst>
                  <a:outerShdw blurRad="38100" dist="38100" dir="2700000" algn="tl">
                    <a:srgbClr val="000000"/>
                  </a:outerShdw>
                </a:effectLst>
                <a:latin typeface="Garamond" pitchFamily="18" charset="0"/>
              </a:rPr>
              <a:t>Project Child HANDS</a:t>
            </a:r>
          </a:p>
        </p:txBody>
      </p:sp>
      <p:pic>
        <p:nvPicPr>
          <p:cNvPr id="1033"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705600" y="4495800"/>
            <a:ext cx="1707660" cy="761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descr="VDSS_Logo_Blk_Blu.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5600" y="3505200"/>
            <a:ext cx="1676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6553200" y="4419600"/>
            <a:ext cx="1752600" cy="400110"/>
          </a:xfrm>
          <a:prstGeom prst="rect">
            <a:avLst/>
          </a:prstGeom>
          <a:noFill/>
        </p:spPr>
        <p:txBody>
          <a:bodyPr wrap="square" rtlCol="0">
            <a:spAutoFit/>
          </a:bodyPr>
          <a:lstStyle/>
          <a:p>
            <a:r>
              <a:rPr lang="en-US" sz="800" b="1" cap="small" dirty="0" smtClean="0">
                <a:solidFill>
                  <a:srgbClr val="92D050"/>
                </a:solidFill>
                <a:latin typeface="Times New Roman" pitchFamily="18" charset="0"/>
                <a:cs typeface="Times New Roman" pitchFamily="18" charset="0"/>
              </a:rPr>
              <a:t>Virginia Department of</a:t>
            </a:r>
          </a:p>
          <a:p>
            <a:r>
              <a:rPr lang="en-US" sz="1200" b="1" cap="small" dirty="0" smtClean="0">
                <a:solidFill>
                  <a:srgbClr val="92D050"/>
                </a:solidFill>
                <a:latin typeface="Times New Roman" pitchFamily="18" charset="0"/>
                <a:cs typeface="Times New Roman" pitchFamily="18" charset="0"/>
              </a:rPr>
              <a:t>Education</a:t>
            </a:r>
            <a:endParaRPr lang="en-US" sz="1200" b="1" cap="small" dirty="0">
              <a:solidFill>
                <a:srgbClr val="92D050"/>
              </a:solidFill>
              <a:latin typeface="Times New Roman" pitchFamily="18" charset="0"/>
              <a:cs typeface="Times New Roman" pitchFamily="18" charset="0"/>
            </a:endParaRPr>
          </a:p>
        </p:txBody>
      </p:sp>
      <p:pic>
        <p:nvPicPr>
          <p:cNvPr id="18" name="Picture 9"/>
          <p:cNvPicPr>
            <a:picLocks noChangeAspect="1" noChangeArrowheads="1"/>
          </p:cNvPicPr>
          <p:nvPr/>
        </p:nvPicPr>
        <p:blipFill>
          <a:blip r:embed="rId7" cstate="print"/>
          <a:srcRect/>
          <a:stretch>
            <a:fillRect/>
          </a:stretch>
        </p:blipFill>
        <p:spPr bwMode="auto">
          <a:xfrm rot="2233358">
            <a:off x="4817175" y="4213570"/>
            <a:ext cx="846040" cy="708058"/>
          </a:xfrm>
          <a:prstGeom prst="rect">
            <a:avLst/>
          </a:prstGeom>
          <a:noFill/>
          <a:ln w="9525">
            <a:noFill/>
            <a:miter lim="800000"/>
            <a:headEnd/>
            <a:tailEnd/>
          </a:ln>
        </p:spPr>
      </p:pic>
      <p:pic>
        <p:nvPicPr>
          <p:cNvPr id="19" name="Picture 10"/>
          <p:cNvPicPr>
            <a:picLocks noChangeAspect="1" noChangeArrowheads="1"/>
          </p:cNvPicPr>
          <p:nvPr/>
        </p:nvPicPr>
        <p:blipFill>
          <a:blip r:embed="rId8" cstate="print"/>
          <a:srcRect/>
          <a:stretch>
            <a:fillRect/>
          </a:stretch>
        </p:blipFill>
        <p:spPr bwMode="auto">
          <a:xfrm rot="1749979">
            <a:off x="5375078" y="4621121"/>
            <a:ext cx="746486" cy="892455"/>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34C092D6-8869-4133-9A16-3C1AEDD4B6B4}" type="slidenum">
              <a:rPr lang="en-US" smtClean="0"/>
              <a:t>1</a:t>
            </a:fld>
            <a:endParaRPr lang="en-US"/>
          </a:p>
        </p:txBody>
      </p:sp>
    </p:spTree>
    <p:extLst>
      <p:ext uri="{BB962C8B-B14F-4D97-AF65-F5344CB8AC3E}">
        <p14:creationId xmlns:p14="http://schemas.microsoft.com/office/powerpoint/2010/main" val="135528514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381000"/>
            <a:ext cx="8077200" cy="1200329"/>
          </a:xfrm>
          <a:prstGeom prst="rect">
            <a:avLst/>
          </a:prstGeom>
        </p:spPr>
        <p:txBody>
          <a:bodyPr wrap="square">
            <a:spAutoFit/>
          </a:bodyPr>
          <a:lstStyle/>
          <a:p>
            <a:pPr>
              <a:defRPr/>
            </a:pPr>
            <a:r>
              <a:rPr lang="en-US" sz="4000" b="1" dirty="0">
                <a:solidFill>
                  <a:srgbClr val="00AC00"/>
                </a:solidFill>
                <a:effectLst>
                  <a:outerShdw blurRad="38100" dist="38100" dir="2700000" algn="tl">
                    <a:srgbClr val="000000"/>
                  </a:outerShdw>
                </a:effectLst>
                <a:latin typeface="Garamond" pitchFamily="18" charset="0"/>
              </a:rPr>
              <a:t>Project Child </a:t>
            </a:r>
            <a:r>
              <a:rPr lang="en-US" sz="4000" b="1" dirty="0" smtClean="0">
                <a:solidFill>
                  <a:srgbClr val="00AC00"/>
                </a:solidFill>
                <a:effectLst>
                  <a:outerShdw blurRad="38100" dist="38100" dir="2700000" algn="tl">
                    <a:srgbClr val="000000"/>
                  </a:outerShdw>
                </a:effectLst>
                <a:latin typeface="Garamond" pitchFamily="18" charset="0"/>
              </a:rPr>
              <a:t>HANDS in Action</a:t>
            </a:r>
            <a:endParaRPr lang="en-US" sz="4000" b="1" dirty="0">
              <a:solidFill>
                <a:srgbClr val="00AC00"/>
              </a:solidFill>
              <a:effectLst>
                <a:outerShdw blurRad="38100" dist="38100" dir="2700000" algn="tl">
                  <a:srgbClr val="000000"/>
                </a:outerShdw>
              </a:effectLst>
              <a:latin typeface="Garamond" pitchFamily="18" charset="0"/>
            </a:endParaRPr>
          </a:p>
          <a:p>
            <a:pPr>
              <a:defRPr/>
            </a:pPr>
            <a:r>
              <a:rPr lang="en-US" sz="3200" b="1" dirty="0" smtClean="0">
                <a:solidFill>
                  <a:srgbClr val="00AC00"/>
                </a:solidFill>
                <a:effectLst>
                  <a:outerShdw blurRad="38100" dist="38100" dir="2700000" algn="tl">
                    <a:srgbClr val="000000"/>
                  </a:outerShdw>
                </a:effectLst>
                <a:latin typeface="Garamond" pitchFamily="18" charset="0"/>
              </a:rPr>
              <a:t>Initial Research Study</a:t>
            </a:r>
            <a:endParaRPr lang="en-US" sz="3200" b="1" dirty="0">
              <a:solidFill>
                <a:srgbClr val="00AC00"/>
              </a:solidFill>
              <a:effectLst>
                <a:outerShdw blurRad="38100" dist="38100" dir="2700000" algn="tl">
                  <a:srgbClr val="000000"/>
                </a:outerShdw>
              </a:effectLst>
              <a:latin typeface="Garamond" pitchFamily="18" charset="0"/>
            </a:endParaRPr>
          </a:p>
        </p:txBody>
      </p:sp>
      <p:sp>
        <p:nvSpPr>
          <p:cNvPr id="6" name="Rectangle 3"/>
          <p:cNvSpPr txBox="1">
            <a:spLocks noChangeArrowheads="1"/>
          </p:cNvSpPr>
          <p:nvPr/>
        </p:nvSpPr>
        <p:spPr>
          <a:xfrm>
            <a:off x="533400" y="2590800"/>
            <a:ext cx="8077200" cy="3581400"/>
          </a:xfrm>
          <a:prstGeom prst="rect">
            <a:avLst/>
          </a:prstGeom>
        </p:spPr>
        <p:txBody>
          <a:bodyPr vert="horz" lIns="91440" tIns="45720" rIns="91440" bIns="45720" rtlCol="0">
            <a:noAutofit/>
          </a:bodyPr>
          <a:lstStyle>
            <a:lvl1pPr marL="0" indent="0" algn="l" defTabSz="914400" rtl="0" eaLnBrk="1" latinLnBrk="0" hangingPunct="1">
              <a:spcBef>
                <a:spcPts val="1200"/>
              </a:spcBef>
              <a:spcAft>
                <a:spcPts val="0"/>
              </a:spcAft>
              <a:buClr>
                <a:schemeClr val="accent5"/>
              </a:buClr>
              <a:buFont typeface="Arial" pitchFamily="34" charset="0"/>
              <a:buNone/>
              <a:defRPr sz="1800" b="0" i="0" kern="1200" cap="none" spc="30" baseline="0">
                <a:solidFill>
                  <a:schemeClr val="tx1"/>
                </a:solidFill>
                <a:latin typeface="+mn-lt"/>
                <a:ea typeface="+mn-ea"/>
                <a:cs typeface="Tahoma" pitchFamily="34" charset="0"/>
              </a:defRPr>
            </a:lvl1pPr>
            <a:lvl2pPr marL="171450" indent="-171450"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2pPr>
            <a:lvl3pPr marL="344488" indent="-165100"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3pPr>
            <a:lvl4pPr marL="517525" indent="-169863"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4pPr>
            <a:lvl5pPr marL="688975" indent="-173038"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5pPr>
            <a:lvl6pPr marL="8686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06984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24358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40817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742950" indent="-742950">
              <a:lnSpc>
                <a:spcPct val="90000"/>
              </a:lnSpc>
              <a:buFont typeface="+mj-lt"/>
              <a:buAutoNum type="arabicPeriod"/>
              <a:defRPr/>
            </a:pPr>
            <a:r>
              <a:rPr lang="en-US" sz="3200" dirty="0" smtClean="0">
                <a:latin typeface="Garamond" pitchFamily="18" charset="0"/>
              </a:rPr>
              <a:t>What type of care are parents choosing with subsidy dollars?   </a:t>
            </a:r>
          </a:p>
          <a:p>
            <a:pPr marL="742950" indent="-742950">
              <a:buFont typeface="+mj-lt"/>
              <a:buAutoNum type="arabicPeriod"/>
              <a:defRPr/>
            </a:pPr>
            <a:r>
              <a:rPr lang="en-US" sz="3200" dirty="0" smtClean="0">
                <a:latin typeface="Garamond" pitchFamily="18" charset="0"/>
              </a:rPr>
              <a:t>What is the quality of the child care?	</a:t>
            </a:r>
          </a:p>
          <a:p>
            <a:pPr marL="742950" indent="-742950">
              <a:buFont typeface="+mj-lt"/>
              <a:buAutoNum type="arabicPeriod"/>
              <a:defRPr/>
            </a:pPr>
            <a:r>
              <a:rPr lang="en-US" sz="3200" dirty="0" smtClean="0">
                <a:latin typeface="Garamond" pitchFamily="18" charset="0"/>
              </a:rPr>
              <a:t>How are their children doing in Kindergarten</a:t>
            </a:r>
            <a:r>
              <a:rPr lang="en-US" sz="4000" dirty="0" smtClean="0">
                <a:latin typeface="Garamond" pitchFamily="18" charset="0"/>
              </a:rPr>
              <a:t>?</a:t>
            </a:r>
            <a:r>
              <a:rPr lang="en-US" sz="4400" dirty="0" smtClean="0">
                <a:latin typeface="Garamond" pitchFamily="18" charset="0"/>
              </a:rPr>
              <a:t>		</a:t>
            </a:r>
          </a:p>
          <a:p>
            <a:pPr>
              <a:lnSpc>
                <a:spcPct val="90000"/>
              </a:lnSpc>
              <a:buFontTx/>
              <a:buNone/>
              <a:defRPr/>
            </a:pPr>
            <a:endParaRPr lang="en-US" sz="4400" dirty="0" smtClean="0">
              <a:latin typeface="Garamond" pitchFamily="18" charset="0"/>
            </a:endParaRPr>
          </a:p>
          <a:p>
            <a:pPr>
              <a:lnSpc>
                <a:spcPct val="90000"/>
              </a:lnSpc>
              <a:buFontTx/>
              <a:buNone/>
              <a:defRPr/>
            </a:pPr>
            <a:endParaRPr lang="en-US" sz="1000" dirty="0" smtClean="0">
              <a:latin typeface="Garamond" pitchFamily="18" charset="0"/>
            </a:endParaRPr>
          </a:p>
          <a:p>
            <a:pPr marL="114300">
              <a:lnSpc>
                <a:spcPct val="90000"/>
              </a:lnSpc>
              <a:defRPr/>
            </a:pPr>
            <a:r>
              <a:rPr lang="en-US" sz="3600" dirty="0" smtClean="0">
                <a:latin typeface="Garamond" pitchFamily="18" charset="0"/>
              </a:rPr>
              <a:t>	</a:t>
            </a:r>
          </a:p>
        </p:txBody>
      </p:sp>
      <p:sp>
        <p:nvSpPr>
          <p:cNvPr id="7" name="Rectangle 6"/>
          <p:cNvSpPr/>
          <p:nvPr/>
        </p:nvSpPr>
        <p:spPr>
          <a:xfrm>
            <a:off x="533400" y="1853625"/>
            <a:ext cx="7141955" cy="584775"/>
          </a:xfrm>
          <a:prstGeom prst="rect">
            <a:avLst/>
          </a:prstGeom>
        </p:spPr>
        <p:txBody>
          <a:bodyPr wrap="none">
            <a:spAutoFit/>
          </a:bodyPr>
          <a:lstStyle/>
          <a:p>
            <a:pPr>
              <a:defRPr/>
            </a:pPr>
            <a:r>
              <a:rPr lang="en-US" sz="3200" b="1" dirty="0">
                <a:solidFill>
                  <a:srgbClr val="F13535"/>
                </a:solidFill>
                <a:effectLst>
                  <a:outerShdw blurRad="38100" dist="38100" dir="2700000" algn="tl">
                    <a:srgbClr val="000000"/>
                  </a:outerShdw>
                </a:effectLst>
                <a:latin typeface="Garamond" pitchFamily="18" charset="0"/>
              </a:rPr>
              <a:t>Initial Questions To Drive Development</a:t>
            </a:r>
          </a:p>
        </p:txBody>
      </p:sp>
      <p:pic>
        <p:nvPicPr>
          <p:cNvPr id="8" name="Picture 9"/>
          <p:cNvPicPr>
            <a:picLocks noChangeAspect="1" noChangeArrowheads="1"/>
          </p:cNvPicPr>
          <p:nvPr/>
        </p:nvPicPr>
        <p:blipFill>
          <a:blip r:embed="rId3" cstate="print"/>
          <a:srcRect/>
          <a:stretch>
            <a:fillRect/>
          </a:stretch>
        </p:blipFill>
        <p:spPr bwMode="auto">
          <a:xfrm rot="2233358">
            <a:off x="454643" y="5821622"/>
            <a:ext cx="694015" cy="580827"/>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34C092D6-8869-4133-9A16-3C1AEDD4B6B4}" type="slidenum">
              <a:rPr lang="en-US" smtClean="0"/>
              <a:t>10</a:t>
            </a:fld>
            <a:endParaRPr lang="en-US"/>
          </a:p>
        </p:txBody>
      </p:sp>
      <p:pic>
        <p:nvPicPr>
          <p:cNvPr id="9" name="Picture 10"/>
          <p:cNvPicPr>
            <a:picLocks noChangeAspect="1" noChangeArrowheads="1"/>
          </p:cNvPicPr>
          <p:nvPr/>
        </p:nvPicPr>
        <p:blipFill>
          <a:blip r:embed="rId4" cstate="print"/>
          <a:srcRect/>
          <a:stretch>
            <a:fillRect/>
          </a:stretch>
        </p:blipFill>
        <p:spPr bwMode="auto">
          <a:xfrm rot="1749979">
            <a:off x="837234" y="5647345"/>
            <a:ext cx="664398" cy="794315"/>
          </a:xfrm>
          <a:prstGeom prst="rect">
            <a:avLst/>
          </a:prstGeom>
          <a:noFill/>
          <a:ln w="9525">
            <a:noFill/>
            <a:miter lim="800000"/>
            <a:headEnd/>
            <a:tailEnd/>
          </a:ln>
        </p:spPr>
      </p:pic>
    </p:spTree>
    <p:extLst>
      <p:ext uri="{BB962C8B-B14F-4D97-AF65-F5344CB8AC3E}">
        <p14:creationId xmlns:p14="http://schemas.microsoft.com/office/powerpoint/2010/main" val="33701726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1" name="Picture 5"/>
          <p:cNvPicPr>
            <a:picLocks noChangeAspect="1" noChangeArrowheads="1"/>
          </p:cNvPicPr>
          <p:nvPr/>
        </p:nvPicPr>
        <p:blipFill>
          <a:blip r:embed="rId3"/>
          <a:srcRect/>
          <a:stretch>
            <a:fillRect/>
          </a:stretch>
        </p:blipFill>
        <p:spPr bwMode="auto">
          <a:xfrm>
            <a:off x="862013" y="1066800"/>
            <a:ext cx="7367587" cy="5334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Oval 7"/>
          <p:cNvSpPr/>
          <p:nvPr/>
        </p:nvSpPr>
        <p:spPr>
          <a:xfrm>
            <a:off x="609600" y="914400"/>
            <a:ext cx="8077200" cy="1066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Oval 8"/>
          <p:cNvSpPr/>
          <p:nvPr/>
        </p:nvSpPr>
        <p:spPr>
          <a:xfrm>
            <a:off x="7315200" y="685800"/>
            <a:ext cx="1219200" cy="457200"/>
          </a:xfrm>
          <a:prstGeom prst="ellips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bg1"/>
                </a:solidFill>
              </a:rPr>
              <a:t>Data Sources</a:t>
            </a:r>
          </a:p>
        </p:txBody>
      </p:sp>
      <p:sp>
        <p:nvSpPr>
          <p:cNvPr id="3" name="TextBox 2"/>
          <p:cNvSpPr txBox="1"/>
          <p:nvPr/>
        </p:nvSpPr>
        <p:spPr>
          <a:xfrm>
            <a:off x="533400" y="304800"/>
            <a:ext cx="8229600" cy="800219"/>
          </a:xfrm>
          <a:prstGeom prst="rect">
            <a:avLst/>
          </a:prstGeom>
          <a:noFill/>
        </p:spPr>
        <p:txBody>
          <a:bodyPr wrap="square">
            <a:spAutoFit/>
          </a:bodyPr>
          <a:lstStyle/>
          <a:p>
            <a:pPr algn="ctr">
              <a:defRPr/>
            </a:pPr>
            <a:r>
              <a:rPr lang="en-US" sz="2800" b="1" dirty="0" smtClean="0">
                <a:solidFill>
                  <a:srgbClr val="00AC00"/>
                </a:solidFill>
                <a:effectLst>
                  <a:outerShdw blurRad="38100" dist="38100" dir="2700000" algn="tl">
                    <a:srgbClr val="000000"/>
                  </a:outerShdw>
                </a:effectLst>
                <a:latin typeface="Garamond" pitchFamily="18" charset="0"/>
              </a:rPr>
              <a:t>Initial Data Systems for Integration</a:t>
            </a:r>
            <a:endParaRPr lang="en-US" sz="2800" b="1" dirty="0">
              <a:solidFill>
                <a:srgbClr val="00AC00"/>
              </a:solidFill>
              <a:effectLst>
                <a:outerShdw blurRad="38100" dist="38100" dir="2700000" algn="tl">
                  <a:srgbClr val="000000"/>
                </a:outerShdw>
              </a:effectLst>
              <a:latin typeface="Garamond" pitchFamily="18" charset="0"/>
            </a:endParaRPr>
          </a:p>
          <a:p>
            <a:pPr>
              <a:defRPr/>
            </a:pPr>
            <a:endParaRPr lang="en-US" dirty="0"/>
          </a:p>
        </p:txBody>
      </p:sp>
      <p:pic>
        <p:nvPicPr>
          <p:cNvPr id="14" name="Picture 9"/>
          <p:cNvPicPr>
            <a:picLocks noChangeAspect="1" noChangeArrowheads="1"/>
          </p:cNvPicPr>
          <p:nvPr/>
        </p:nvPicPr>
        <p:blipFill>
          <a:blip r:embed="rId4" cstate="print"/>
          <a:srcRect/>
          <a:stretch>
            <a:fillRect/>
          </a:stretch>
        </p:blipFill>
        <p:spPr bwMode="auto">
          <a:xfrm rot="2233358">
            <a:off x="181187" y="6050223"/>
            <a:ext cx="694015" cy="580827"/>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34C092D6-8869-4133-9A16-3C1AEDD4B6B4}" type="slidenum">
              <a:rPr lang="en-US" smtClean="0"/>
              <a:t>11</a:t>
            </a:fld>
            <a:endParaRPr lang="en-US"/>
          </a:p>
        </p:txBody>
      </p:sp>
      <p:pic>
        <p:nvPicPr>
          <p:cNvPr id="15" name="Picture 10"/>
          <p:cNvPicPr>
            <a:picLocks noChangeAspect="1" noChangeArrowheads="1"/>
          </p:cNvPicPr>
          <p:nvPr/>
        </p:nvPicPr>
        <p:blipFill>
          <a:blip r:embed="rId5" cstate="print"/>
          <a:srcRect/>
          <a:stretch>
            <a:fillRect/>
          </a:stretch>
        </p:blipFill>
        <p:spPr bwMode="auto">
          <a:xfrm rot="1749979">
            <a:off x="684834" y="5875945"/>
            <a:ext cx="664398" cy="794315"/>
          </a:xfrm>
          <a:prstGeom prst="rect">
            <a:avLst/>
          </a:prstGeom>
          <a:noFill/>
          <a:ln w="9525">
            <a:noFill/>
            <a:miter lim="800000"/>
            <a:headEnd/>
            <a:tailEnd/>
          </a:ln>
        </p:spPr>
      </p:pic>
    </p:spTree>
    <p:extLst>
      <p:ext uri="{BB962C8B-B14F-4D97-AF65-F5344CB8AC3E}">
        <p14:creationId xmlns:p14="http://schemas.microsoft.com/office/powerpoint/2010/main" val="1589157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19461"/>
                                        </p:tgtEl>
                                        <p:attrNameLst>
                                          <p:attrName>style.visibility</p:attrName>
                                        </p:attrNameLst>
                                      </p:cBhvr>
                                      <p:to>
                                        <p:strVal val="visible"/>
                                      </p:to>
                                    </p:set>
                                    <p:animEffect transition="in" filter="fade">
                                      <p:cBhvr>
                                        <p:cTn id="7" dur="500"/>
                                        <p:tgtEl>
                                          <p:spTgt spid="194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xit" presetSubtype="0" fill="hold" grpId="1" nodeType="withEffect">
                                  <p:stCondLst>
                                    <p:cond delay="0"/>
                                  </p:stCondLst>
                                  <p:childTnLst>
                                    <p:animEffect transition="out" filter="fade">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custDataLst>
              <p:tags r:id="rId2"/>
            </p:custDataLst>
          </p:nvPr>
        </p:nvSpPr>
        <p:spPr>
          <a:xfrm>
            <a:off x="762000" y="1752600"/>
            <a:ext cx="1600200" cy="1066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bg2"/>
                </a:solidFill>
                <a:latin typeface="Tahoma" pitchFamily="34" charset="0"/>
                <a:cs typeface="Arial" charset="0"/>
              </a:rPr>
              <a:t>Dataset 1</a:t>
            </a:r>
          </a:p>
        </p:txBody>
      </p:sp>
      <p:sp>
        <p:nvSpPr>
          <p:cNvPr id="7" name="Oval 6"/>
          <p:cNvSpPr/>
          <p:nvPr>
            <p:custDataLst>
              <p:tags r:id="rId3"/>
            </p:custDataLst>
          </p:nvPr>
        </p:nvSpPr>
        <p:spPr>
          <a:xfrm>
            <a:off x="762000" y="2971800"/>
            <a:ext cx="1600200" cy="1066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rgbClr val="EFE7C3"/>
                </a:solidFill>
                <a:latin typeface="Tahoma" pitchFamily="34" charset="0"/>
                <a:cs typeface="Arial" charset="0"/>
              </a:rPr>
              <a:t>Dataset 2</a:t>
            </a:r>
          </a:p>
        </p:txBody>
      </p:sp>
      <p:sp>
        <p:nvSpPr>
          <p:cNvPr id="8" name="Oval 7"/>
          <p:cNvSpPr/>
          <p:nvPr>
            <p:custDataLst>
              <p:tags r:id="rId4"/>
            </p:custDataLst>
          </p:nvPr>
        </p:nvSpPr>
        <p:spPr>
          <a:xfrm>
            <a:off x="762000" y="4191000"/>
            <a:ext cx="1600200" cy="1066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bg2"/>
                </a:solidFill>
                <a:latin typeface="Tahoma" pitchFamily="34" charset="0"/>
                <a:cs typeface="Arial" charset="0"/>
              </a:rPr>
              <a:t>Dataset 3</a:t>
            </a:r>
          </a:p>
        </p:txBody>
      </p:sp>
      <p:sp>
        <p:nvSpPr>
          <p:cNvPr id="9" name="Flowchart: Predefined Process 8"/>
          <p:cNvSpPr/>
          <p:nvPr>
            <p:custDataLst>
              <p:tags r:id="rId5"/>
            </p:custDataLst>
          </p:nvPr>
        </p:nvSpPr>
        <p:spPr>
          <a:xfrm>
            <a:off x="3124200" y="2971800"/>
            <a:ext cx="2057400" cy="1143000"/>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rgbClr val="EFE7C3"/>
                </a:solidFill>
                <a:latin typeface="Tahoma" pitchFamily="34" charset="0"/>
                <a:cs typeface="Arial" charset="0"/>
              </a:rPr>
              <a:t>Integrating Apparatus</a:t>
            </a:r>
          </a:p>
        </p:txBody>
      </p:sp>
      <p:sp>
        <p:nvSpPr>
          <p:cNvPr id="10" name="Oval 9"/>
          <p:cNvSpPr/>
          <p:nvPr>
            <p:custDataLst>
              <p:tags r:id="rId6"/>
            </p:custDataLst>
          </p:nvPr>
        </p:nvSpPr>
        <p:spPr>
          <a:xfrm>
            <a:off x="6934200" y="3048000"/>
            <a:ext cx="1600200" cy="1066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rgbClr val="EFE7C3"/>
                </a:solidFill>
                <a:latin typeface="Tahoma" pitchFamily="34" charset="0"/>
                <a:cs typeface="Arial" charset="0"/>
              </a:rPr>
              <a:t>User</a:t>
            </a:r>
          </a:p>
        </p:txBody>
      </p:sp>
      <p:sp>
        <p:nvSpPr>
          <p:cNvPr id="18" name="Left Arrow 17"/>
          <p:cNvSpPr/>
          <p:nvPr>
            <p:custDataLst>
              <p:tags r:id="rId7"/>
            </p:custDataLst>
          </p:nvPr>
        </p:nvSpPr>
        <p:spPr>
          <a:xfrm>
            <a:off x="5562600" y="3048000"/>
            <a:ext cx="1066800" cy="381000"/>
          </a:xfrm>
          <a:prstGeom prst="leftArrow">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sz="1200" b="1" dirty="0">
                <a:solidFill>
                  <a:srgbClr val="000000"/>
                </a:solidFill>
                <a:latin typeface="Tahoma" pitchFamily="34" charset="0"/>
                <a:cs typeface="Arial" charset="0"/>
              </a:rPr>
              <a:t>Query</a:t>
            </a:r>
          </a:p>
        </p:txBody>
      </p:sp>
      <p:sp>
        <p:nvSpPr>
          <p:cNvPr id="19" name="Right Arrow 18"/>
          <p:cNvSpPr/>
          <p:nvPr>
            <p:custDataLst>
              <p:tags r:id="rId8"/>
            </p:custDataLst>
          </p:nvPr>
        </p:nvSpPr>
        <p:spPr>
          <a:xfrm>
            <a:off x="5562600" y="3429000"/>
            <a:ext cx="1143000" cy="76200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sz="1200" b="1" dirty="0">
                <a:solidFill>
                  <a:srgbClr val="000000"/>
                </a:solidFill>
                <a:latin typeface="Tahoma" pitchFamily="34" charset="0"/>
                <a:cs typeface="Arial" charset="0"/>
              </a:rPr>
              <a:t>Merged Data Set</a:t>
            </a:r>
          </a:p>
        </p:txBody>
      </p:sp>
      <p:sp>
        <p:nvSpPr>
          <p:cNvPr id="20" name="Bent-Up Arrow 19"/>
          <p:cNvSpPr/>
          <p:nvPr>
            <p:custDataLst>
              <p:tags r:id="rId9"/>
            </p:custDataLst>
          </p:nvPr>
        </p:nvSpPr>
        <p:spPr>
          <a:xfrm>
            <a:off x="2667000" y="4191000"/>
            <a:ext cx="1600200" cy="609600"/>
          </a:xfrm>
          <a:prstGeom prst="bentUpArrow">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fontAlgn="auto">
              <a:spcBef>
                <a:spcPts val="0"/>
              </a:spcBef>
              <a:spcAft>
                <a:spcPts val="0"/>
              </a:spcAft>
              <a:defRPr/>
            </a:pPr>
            <a:endParaRPr lang="en-US"/>
          </a:p>
        </p:txBody>
      </p:sp>
      <p:sp>
        <p:nvSpPr>
          <p:cNvPr id="22" name="Bent-Up Arrow 21"/>
          <p:cNvSpPr/>
          <p:nvPr>
            <p:custDataLst>
              <p:tags r:id="rId10"/>
            </p:custDataLst>
          </p:nvPr>
        </p:nvSpPr>
        <p:spPr>
          <a:xfrm rot="10800000" flipH="1">
            <a:off x="2667000" y="2286000"/>
            <a:ext cx="1600200" cy="609600"/>
          </a:xfrm>
          <a:prstGeom prst="bentUpArrow">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fontAlgn="auto">
              <a:spcBef>
                <a:spcPts val="0"/>
              </a:spcBef>
              <a:spcAft>
                <a:spcPts val="0"/>
              </a:spcAft>
              <a:defRPr/>
            </a:pPr>
            <a:endParaRPr lang="en-US"/>
          </a:p>
        </p:txBody>
      </p:sp>
      <p:sp>
        <p:nvSpPr>
          <p:cNvPr id="23" name="Right Arrow 22"/>
          <p:cNvSpPr/>
          <p:nvPr>
            <p:custDataLst>
              <p:tags r:id="rId11"/>
            </p:custDataLst>
          </p:nvPr>
        </p:nvSpPr>
        <p:spPr>
          <a:xfrm>
            <a:off x="2514600" y="3352800"/>
            <a:ext cx="533400" cy="30480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fontAlgn="auto">
              <a:spcBef>
                <a:spcPts val="0"/>
              </a:spcBef>
              <a:spcAft>
                <a:spcPts val="0"/>
              </a:spcAft>
              <a:defRPr/>
            </a:pPr>
            <a:endParaRPr lang="en-US"/>
          </a:p>
        </p:txBody>
      </p:sp>
      <p:sp>
        <p:nvSpPr>
          <p:cNvPr id="21518" name="Text Box 14"/>
          <p:cNvSpPr txBox="1">
            <a:spLocks noChangeArrowheads="1"/>
          </p:cNvSpPr>
          <p:nvPr>
            <p:custDataLst>
              <p:tags r:id="rId12"/>
            </p:custDataLst>
          </p:nvPr>
        </p:nvSpPr>
        <p:spPr bwMode="auto">
          <a:xfrm>
            <a:off x="457200" y="449759"/>
            <a:ext cx="8315994" cy="769441"/>
          </a:xfrm>
          <a:prstGeom prst="rect">
            <a:avLst/>
          </a:prstGeom>
          <a:noFill/>
          <a:ln w="9525">
            <a:noFill/>
            <a:miter lim="800000"/>
            <a:headEnd/>
            <a:tailEnd/>
          </a:ln>
          <a:effectLst/>
        </p:spPr>
        <p:txBody>
          <a:bodyPr wrap="none">
            <a:spAutoFit/>
          </a:bodyPr>
          <a:lstStyle/>
          <a:p>
            <a:pPr>
              <a:defRPr/>
            </a:pPr>
            <a:r>
              <a:rPr lang="en-US" sz="4400" b="1" dirty="0" smtClean="0">
                <a:solidFill>
                  <a:srgbClr val="00AC00"/>
                </a:solidFill>
                <a:effectLst>
                  <a:outerShdw blurRad="38100" dist="38100" dir="2700000" algn="tl">
                    <a:srgbClr val="000000"/>
                  </a:outerShdw>
                </a:effectLst>
                <a:latin typeface="Garamond" pitchFamily="18" charset="0"/>
              </a:rPr>
              <a:t>What is a Federated </a:t>
            </a:r>
            <a:r>
              <a:rPr lang="en-US" sz="4400" b="1" dirty="0">
                <a:solidFill>
                  <a:srgbClr val="00AC00"/>
                </a:solidFill>
                <a:effectLst>
                  <a:outerShdw blurRad="38100" dist="38100" dir="2700000" algn="tl">
                    <a:srgbClr val="000000"/>
                  </a:outerShdw>
                </a:effectLst>
                <a:latin typeface="Garamond" pitchFamily="18" charset="0"/>
              </a:rPr>
              <a:t>Data </a:t>
            </a:r>
            <a:r>
              <a:rPr lang="en-US" sz="4400" b="1" dirty="0" smtClean="0">
                <a:solidFill>
                  <a:srgbClr val="00AC00"/>
                </a:solidFill>
                <a:effectLst>
                  <a:outerShdw blurRad="38100" dist="38100" dir="2700000" algn="tl">
                    <a:srgbClr val="000000"/>
                  </a:outerShdw>
                </a:effectLst>
                <a:latin typeface="Garamond" pitchFamily="18" charset="0"/>
              </a:rPr>
              <a:t>System?</a:t>
            </a:r>
            <a:endParaRPr lang="en-US" sz="4400" b="1" dirty="0">
              <a:solidFill>
                <a:srgbClr val="00AC00"/>
              </a:solidFill>
              <a:effectLst>
                <a:outerShdw blurRad="38100" dist="38100" dir="2700000" algn="tl">
                  <a:srgbClr val="000000"/>
                </a:outerShdw>
              </a:effectLst>
              <a:latin typeface="Garamond" pitchFamily="18" charset="0"/>
            </a:endParaRPr>
          </a:p>
        </p:txBody>
      </p:sp>
      <p:sp>
        <p:nvSpPr>
          <p:cNvPr id="3" name="Slide Number Placeholder 2"/>
          <p:cNvSpPr>
            <a:spLocks noGrp="1"/>
          </p:cNvSpPr>
          <p:nvPr>
            <p:ph type="sldNum" sz="quarter" idx="12"/>
          </p:nvPr>
        </p:nvSpPr>
        <p:spPr/>
        <p:txBody>
          <a:bodyPr/>
          <a:lstStyle/>
          <a:p>
            <a:fld id="{34C092D6-8869-4133-9A16-3C1AEDD4B6B4}" type="slidenum">
              <a:rPr lang="en-US" smtClean="0"/>
              <a:t>12</a:t>
            </a:fld>
            <a:endParaRPr lang="en-US"/>
          </a:p>
        </p:txBody>
      </p:sp>
      <p:pic>
        <p:nvPicPr>
          <p:cNvPr id="15" name="Picture 10"/>
          <p:cNvPicPr>
            <a:picLocks noChangeAspect="1" noChangeArrowheads="1"/>
          </p:cNvPicPr>
          <p:nvPr/>
        </p:nvPicPr>
        <p:blipFill>
          <a:blip r:embed="rId15" cstate="print"/>
          <a:srcRect/>
          <a:stretch>
            <a:fillRect/>
          </a:stretch>
        </p:blipFill>
        <p:spPr bwMode="auto">
          <a:xfrm rot="1749979">
            <a:off x="989634" y="5723545"/>
            <a:ext cx="664398" cy="794315"/>
          </a:xfrm>
          <a:prstGeom prst="rect">
            <a:avLst/>
          </a:prstGeom>
          <a:noFill/>
          <a:ln w="9525">
            <a:noFill/>
            <a:miter lim="800000"/>
            <a:headEnd/>
            <a:tailEnd/>
          </a:ln>
        </p:spPr>
      </p:pic>
      <p:pic>
        <p:nvPicPr>
          <p:cNvPr id="16" name="Picture 9"/>
          <p:cNvPicPr>
            <a:picLocks noChangeAspect="1" noChangeArrowheads="1"/>
          </p:cNvPicPr>
          <p:nvPr/>
        </p:nvPicPr>
        <p:blipFill>
          <a:blip r:embed="rId16" cstate="print"/>
          <a:srcRect/>
          <a:stretch>
            <a:fillRect/>
          </a:stretch>
        </p:blipFill>
        <p:spPr bwMode="auto">
          <a:xfrm rot="2233358">
            <a:off x="454643" y="5821622"/>
            <a:ext cx="694015" cy="580827"/>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30847628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par>
                                <p:cTn id="16" presetID="10"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10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custDataLst>
              <p:tags r:id="rId2"/>
            </p:custDataLst>
          </p:nvPr>
        </p:nvSpPr>
        <p:spPr>
          <a:xfrm>
            <a:off x="381000" y="152400"/>
            <a:ext cx="8763000" cy="533400"/>
          </a:xfrm>
        </p:spPr>
        <p:txBody>
          <a:bodyPr>
            <a:noAutofit/>
          </a:bodyPr>
          <a:lstStyle/>
          <a:p>
            <a:pPr eaLnBrk="1" fontAlgn="auto" hangingPunct="1">
              <a:spcAft>
                <a:spcPts val="0"/>
              </a:spcAft>
              <a:defRPr/>
            </a:pPr>
            <a:r>
              <a:rPr lang="en-US" sz="2800" b="1" dirty="0" smtClean="0">
                <a:solidFill>
                  <a:srgbClr val="00AC00"/>
                </a:solidFill>
                <a:latin typeface="Garamond" pitchFamily="18" charset="0"/>
              </a:rPr>
              <a:t>HANDS Federated Process – </a:t>
            </a:r>
            <a:r>
              <a:rPr lang="en-US" sz="2800" b="1" u="sng" dirty="0" smtClean="0">
                <a:solidFill>
                  <a:srgbClr val="00AC00"/>
                </a:solidFill>
                <a:latin typeface="Garamond" pitchFamily="18" charset="0"/>
              </a:rPr>
              <a:t>Data Sets are not Retained</a:t>
            </a:r>
            <a:endParaRPr sz="2800" b="1" u="sng" dirty="0" smtClean="0">
              <a:solidFill>
                <a:srgbClr val="00AC00"/>
              </a:solidFill>
              <a:latin typeface="Garamond" pitchFamily="18" charset="0"/>
            </a:endParaRPr>
          </a:p>
        </p:txBody>
      </p:sp>
      <p:sp>
        <p:nvSpPr>
          <p:cNvPr id="6" name="Flowchart: Stored Data 5"/>
          <p:cNvSpPr/>
          <p:nvPr>
            <p:custDataLst>
              <p:tags r:id="rId3"/>
            </p:custDataLst>
          </p:nvPr>
        </p:nvSpPr>
        <p:spPr>
          <a:xfrm>
            <a:off x="3505200" y="914400"/>
            <a:ext cx="1524000" cy="762000"/>
          </a:xfrm>
          <a:prstGeom prst="flowChartOnlineStorage">
            <a:avLst/>
          </a:prstGeom>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anchor="ctr"/>
          <a:lstStyle/>
          <a:p>
            <a:pPr fontAlgn="auto">
              <a:spcBef>
                <a:spcPts val="0"/>
              </a:spcBef>
              <a:spcAft>
                <a:spcPts val="0"/>
              </a:spcAft>
              <a:defRPr/>
            </a:pPr>
            <a:r>
              <a:rPr lang="en-US" sz="1600" b="1" dirty="0">
                <a:solidFill>
                  <a:srgbClr val="000000"/>
                </a:solidFill>
                <a:latin typeface="Arial Narrow" pitchFamily="34" charset="0"/>
              </a:rPr>
              <a:t>Agency 1 Dataset</a:t>
            </a:r>
          </a:p>
        </p:txBody>
      </p:sp>
      <p:sp>
        <p:nvSpPr>
          <p:cNvPr id="7" name="Flowchart: Stored Data 6"/>
          <p:cNvSpPr/>
          <p:nvPr>
            <p:custDataLst>
              <p:tags r:id="rId4"/>
            </p:custDataLst>
          </p:nvPr>
        </p:nvSpPr>
        <p:spPr>
          <a:xfrm>
            <a:off x="5334000" y="914400"/>
            <a:ext cx="1524000" cy="762000"/>
          </a:xfrm>
          <a:prstGeom prst="flowChartOnlineStorage">
            <a:avLst/>
          </a:prstGeom>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anchor="ctr"/>
          <a:lstStyle/>
          <a:p>
            <a:pPr fontAlgn="auto">
              <a:spcBef>
                <a:spcPts val="0"/>
              </a:spcBef>
              <a:spcAft>
                <a:spcPts val="0"/>
              </a:spcAft>
              <a:defRPr/>
            </a:pPr>
            <a:r>
              <a:rPr lang="en-US" sz="1600" b="1" dirty="0">
                <a:solidFill>
                  <a:srgbClr val="000000"/>
                </a:solidFill>
                <a:latin typeface="Arial Narrow" pitchFamily="34" charset="0"/>
              </a:rPr>
              <a:t>Agency 2 Dataset</a:t>
            </a:r>
          </a:p>
        </p:txBody>
      </p:sp>
      <p:sp>
        <p:nvSpPr>
          <p:cNvPr id="8" name="Flowchart: Stored Data 7"/>
          <p:cNvSpPr/>
          <p:nvPr>
            <p:custDataLst>
              <p:tags r:id="rId5"/>
            </p:custDataLst>
          </p:nvPr>
        </p:nvSpPr>
        <p:spPr>
          <a:xfrm>
            <a:off x="7162800" y="914400"/>
            <a:ext cx="1524000" cy="762000"/>
          </a:xfrm>
          <a:prstGeom prst="flowChartOnlineStorage">
            <a:avLst/>
          </a:prstGeom>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anchor="ctr"/>
          <a:lstStyle/>
          <a:p>
            <a:pPr fontAlgn="auto">
              <a:spcBef>
                <a:spcPts val="0"/>
              </a:spcBef>
              <a:spcAft>
                <a:spcPts val="0"/>
              </a:spcAft>
              <a:defRPr/>
            </a:pPr>
            <a:r>
              <a:rPr lang="en-US" sz="1600" b="1" dirty="0">
                <a:solidFill>
                  <a:srgbClr val="000000"/>
                </a:solidFill>
                <a:latin typeface="Arial Narrow" pitchFamily="34" charset="0"/>
              </a:rPr>
              <a:t>Agency 3 Dataset</a:t>
            </a:r>
          </a:p>
        </p:txBody>
      </p:sp>
      <p:sp>
        <p:nvSpPr>
          <p:cNvPr id="9" name="Flowchart: Predefined Process 8"/>
          <p:cNvSpPr/>
          <p:nvPr>
            <p:custDataLst>
              <p:tags r:id="rId6"/>
            </p:custDataLst>
          </p:nvPr>
        </p:nvSpPr>
        <p:spPr>
          <a:xfrm>
            <a:off x="4991100" y="2438400"/>
            <a:ext cx="2209800" cy="762000"/>
          </a:xfrm>
          <a:prstGeom prst="flowChartPredefined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000" b="1" dirty="0">
                <a:solidFill>
                  <a:schemeClr val="tx1"/>
                </a:solidFill>
                <a:latin typeface="Arial Narrow" pitchFamily="34" charset="0"/>
              </a:rPr>
              <a:t>SELECT * FROM … JOIN ON … VDSS.TABLE1.COLUMN1, VDOE.TABLE1.COLUMN1</a:t>
            </a:r>
            <a:endParaRPr lang="en-US" sz="1400" b="1" dirty="0">
              <a:solidFill>
                <a:schemeClr val="tx1"/>
              </a:solidFill>
              <a:latin typeface="Arial Narrow" pitchFamily="34" charset="0"/>
            </a:endParaRPr>
          </a:p>
        </p:txBody>
      </p:sp>
      <p:cxnSp>
        <p:nvCxnSpPr>
          <p:cNvPr id="11" name="Straight Arrow Connector 10"/>
          <p:cNvCxnSpPr>
            <a:stCxn id="7" idx="2"/>
            <a:endCxn id="9" idx="0"/>
          </p:cNvCxnSpPr>
          <p:nvPr>
            <p:custDataLst>
              <p:tags r:id="rId7"/>
            </p:custDataLst>
          </p:nvPr>
        </p:nvCxnSpPr>
        <p:spPr>
          <a:xfrm rot="5400000">
            <a:off x="5715001" y="2057400"/>
            <a:ext cx="762000" cy="3175"/>
          </a:xfrm>
          <a:prstGeom prst="straightConnector1">
            <a:avLst/>
          </a:prstGeom>
          <a:ln w="25400">
            <a:solidFill>
              <a:schemeClr val="accent6">
                <a:lumMod val="50000"/>
              </a:schemeClr>
            </a:solidFill>
            <a:headEnd type="arrow" w="med" len="med"/>
            <a:tailEnd type="arrow"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Shape 14"/>
          <p:cNvCxnSpPr>
            <a:stCxn id="6" idx="2"/>
            <a:endCxn id="9" idx="1"/>
          </p:cNvCxnSpPr>
          <p:nvPr>
            <p:custDataLst>
              <p:tags r:id="rId8"/>
            </p:custDataLst>
          </p:nvPr>
        </p:nvCxnSpPr>
        <p:spPr>
          <a:xfrm rot="16200000" flipH="1">
            <a:off x="4057650" y="1885950"/>
            <a:ext cx="1143000" cy="723900"/>
          </a:xfrm>
          <a:prstGeom prst="bentConnector2">
            <a:avLst/>
          </a:prstGeom>
          <a:ln w="25400">
            <a:solidFill>
              <a:schemeClr val="accent6">
                <a:lumMod val="50000"/>
              </a:schemeClr>
            </a:solidFill>
            <a:headEnd type="arrow" w="med" len="med"/>
            <a:tailEnd type="arrow"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hape 16"/>
          <p:cNvCxnSpPr>
            <a:stCxn id="8" idx="2"/>
            <a:endCxn id="9" idx="3"/>
          </p:cNvCxnSpPr>
          <p:nvPr>
            <p:custDataLst>
              <p:tags r:id="rId9"/>
            </p:custDataLst>
          </p:nvPr>
        </p:nvCxnSpPr>
        <p:spPr>
          <a:xfrm rot="5400000">
            <a:off x="6991350" y="1885950"/>
            <a:ext cx="1143000" cy="723900"/>
          </a:xfrm>
          <a:prstGeom prst="bentConnector2">
            <a:avLst/>
          </a:prstGeom>
          <a:ln w="25400">
            <a:solidFill>
              <a:schemeClr val="accent6">
                <a:lumMod val="50000"/>
              </a:schemeClr>
            </a:solidFill>
            <a:headEnd type="arrow" w="med" len="med"/>
            <a:tailEnd type="arrow"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5610" name="Picture 2" descr="C:\Users\Aaron\AppData\Local\Microsoft\Windows\Temporary Internet Files\Content.IE5\32N38C1C\MC900433942[1].png"/>
          <p:cNvPicPr>
            <a:picLocks noChangeAspect="1" noChangeArrowheads="1"/>
          </p:cNvPicPr>
          <p:nvPr>
            <p:custDataLst>
              <p:tags r:id="rId10"/>
            </p:custDataLst>
          </p:nvPr>
        </p:nvPicPr>
        <p:blipFill>
          <a:blip r:embed="rId27" cstate="print"/>
          <a:srcRect/>
          <a:stretch>
            <a:fillRect/>
          </a:stretch>
        </p:blipFill>
        <p:spPr bwMode="auto">
          <a:xfrm>
            <a:off x="914400" y="3581400"/>
            <a:ext cx="1295400" cy="1295400"/>
          </a:xfrm>
          <a:prstGeom prst="rect">
            <a:avLst/>
          </a:prstGeom>
          <a:noFill/>
          <a:ln w="9525">
            <a:noFill/>
            <a:miter lim="800000"/>
            <a:headEnd/>
            <a:tailEnd/>
          </a:ln>
        </p:spPr>
      </p:pic>
      <p:pic>
        <p:nvPicPr>
          <p:cNvPr id="5124" name="Picture 4" descr="http://images.patterntap.com/3/5/35918839349fff0b256e08.jpg"/>
          <p:cNvPicPr>
            <a:picLocks noChangeAspect="1" noChangeArrowheads="1"/>
          </p:cNvPicPr>
          <p:nvPr>
            <p:custDataLst>
              <p:tags r:id="rId11"/>
            </p:custDataLst>
          </p:nvPr>
        </p:nvPicPr>
        <p:blipFill>
          <a:blip r:embed="rId28" cstate="print"/>
          <a:srcRect/>
          <a:stretch>
            <a:fillRect/>
          </a:stretch>
        </p:blipFill>
        <p:spPr bwMode="auto">
          <a:xfrm>
            <a:off x="2743200" y="3124200"/>
            <a:ext cx="1020763" cy="990600"/>
          </a:xfrm>
          <a:prstGeom prst="rect">
            <a:avLst/>
          </a:prstGeom>
          <a:noFill/>
          <a:effectLst>
            <a:outerShdw blurRad="50800" dist="38100" dir="2700000" algn="tl" rotWithShape="0">
              <a:prstClr val="black">
                <a:alpha val="40000"/>
              </a:prstClr>
            </a:outerShdw>
          </a:effectLst>
        </p:spPr>
      </p:pic>
      <p:pic>
        <p:nvPicPr>
          <p:cNvPr id="5126" name="Picture 6" descr="C:\Users\Aaron\AppData\Local\Microsoft\Windows\Temporary Internet Files\Content.IE5\KV92K2ZQ\MC900432543[1].png"/>
          <p:cNvPicPr>
            <a:picLocks noChangeAspect="1" noChangeArrowheads="1"/>
          </p:cNvPicPr>
          <p:nvPr>
            <p:custDataLst>
              <p:tags r:id="rId12"/>
            </p:custDataLst>
          </p:nvPr>
        </p:nvPicPr>
        <p:blipFill>
          <a:blip r:embed="rId29" cstate="print"/>
          <a:srcRect/>
          <a:stretch>
            <a:fillRect/>
          </a:stretch>
        </p:blipFill>
        <p:spPr bwMode="auto">
          <a:xfrm>
            <a:off x="2743200" y="4572000"/>
            <a:ext cx="1046163" cy="762000"/>
          </a:xfrm>
          <a:prstGeom prst="rect">
            <a:avLst/>
          </a:prstGeom>
          <a:noFill/>
          <a:ln w="9525">
            <a:noFill/>
            <a:miter lim="800000"/>
            <a:headEnd/>
            <a:tailEnd/>
          </a:ln>
        </p:spPr>
      </p:pic>
      <p:pic>
        <p:nvPicPr>
          <p:cNvPr id="5128" name="Picture 8" descr="excel"/>
          <p:cNvPicPr>
            <a:picLocks noChangeAspect="1" noChangeArrowheads="1"/>
          </p:cNvPicPr>
          <p:nvPr>
            <p:custDataLst>
              <p:tags r:id="rId13"/>
            </p:custDataLst>
          </p:nvPr>
        </p:nvPicPr>
        <p:blipFill>
          <a:blip r:embed="rId30" cstate="print"/>
          <a:srcRect/>
          <a:stretch>
            <a:fillRect/>
          </a:stretch>
        </p:blipFill>
        <p:spPr bwMode="auto">
          <a:xfrm>
            <a:off x="2743200" y="5410200"/>
            <a:ext cx="1038225" cy="757238"/>
          </a:xfrm>
          <a:prstGeom prst="rect">
            <a:avLst/>
          </a:prstGeom>
          <a:noFill/>
          <a:ln w="12700">
            <a:solidFill>
              <a:schemeClr val="bg1"/>
            </a:solidFill>
            <a:miter lim="800000"/>
            <a:headEnd/>
            <a:tailEnd/>
          </a:ln>
        </p:spPr>
      </p:pic>
      <p:sp>
        <p:nvSpPr>
          <p:cNvPr id="24" name="Flowchart: Stored Data 23"/>
          <p:cNvSpPr/>
          <p:nvPr>
            <p:custDataLst>
              <p:tags r:id="rId14"/>
            </p:custDataLst>
          </p:nvPr>
        </p:nvSpPr>
        <p:spPr>
          <a:xfrm>
            <a:off x="5295900" y="3657600"/>
            <a:ext cx="1600200" cy="762000"/>
          </a:xfrm>
          <a:prstGeom prst="flowChartOnlineStorage">
            <a:avLst/>
          </a:prstGeom>
          <a:solidFill>
            <a:srgbClr val="0070C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dirty="0">
                <a:latin typeface="Arial Narrow" pitchFamily="34" charset="0"/>
              </a:rPr>
              <a:t>Linking Directory</a:t>
            </a:r>
          </a:p>
        </p:txBody>
      </p:sp>
      <p:cxnSp>
        <p:nvCxnSpPr>
          <p:cNvPr id="26" name="Elbow Connector 25"/>
          <p:cNvCxnSpPr>
            <a:endCxn id="5124" idx="1"/>
          </p:cNvCxnSpPr>
          <p:nvPr>
            <p:custDataLst>
              <p:tags r:id="rId15"/>
            </p:custDataLst>
          </p:nvPr>
        </p:nvCxnSpPr>
        <p:spPr>
          <a:xfrm flipV="1">
            <a:off x="2209800" y="3619500"/>
            <a:ext cx="533400" cy="609600"/>
          </a:xfrm>
          <a:prstGeom prst="bentConnector3">
            <a:avLst>
              <a:gd name="adj1" fmla="val 50000"/>
            </a:avLst>
          </a:prstGeom>
          <a:ln w="25400">
            <a:solidFill>
              <a:schemeClr val="accent6">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5124" idx="3"/>
            <a:endCxn id="24" idx="1"/>
          </p:cNvCxnSpPr>
          <p:nvPr>
            <p:custDataLst>
              <p:tags r:id="rId16"/>
            </p:custDataLst>
          </p:nvPr>
        </p:nvCxnSpPr>
        <p:spPr>
          <a:xfrm>
            <a:off x="3763963" y="3619500"/>
            <a:ext cx="1531937" cy="419100"/>
          </a:xfrm>
          <a:prstGeom prst="bentConnector3">
            <a:avLst>
              <a:gd name="adj1" fmla="val 50000"/>
            </a:avLst>
          </a:prstGeom>
          <a:ln w="25400">
            <a:solidFill>
              <a:schemeClr val="accent6">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4" idx="0"/>
            <a:endCxn id="9" idx="2"/>
          </p:cNvCxnSpPr>
          <p:nvPr>
            <p:custDataLst>
              <p:tags r:id="rId17"/>
            </p:custDataLst>
          </p:nvPr>
        </p:nvCxnSpPr>
        <p:spPr>
          <a:xfrm rot="5400000" flipH="1" flipV="1">
            <a:off x="5867401" y="3429000"/>
            <a:ext cx="457200" cy="3175"/>
          </a:xfrm>
          <a:prstGeom prst="straightConnector1">
            <a:avLst/>
          </a:prstGeom>
          <a:ln w="25400">
            <a:solidFill>
              <a:schemeClr val="accent6">
                <a:lumMod val="50000"/>
              </a:schemeClr>
            </a:solidFill>
            <a:headEnd type="arrow" w="med" len="med"/>
            <a:tailEnd type="arrow"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Elbow Connector 33"/>
          <p:cNvCxnSpPr>
            <a:stCxn id="24" idx="3"/>
            <a:endCxn id="5126" idx="3"/>
          </p:cNvCxnSpPr>
          <p:nvPr>
            <p:custDataLst>
              <p:tags r:id="rId18"/>
            </p:custDataLst>
          </p:nvPr>
        </p:nvCxnSpPr>
        <p:spPr>
          <a:xfrm flipH="1">
            <a:off x="3789363" y="4038600"/>
            <a:ext cx="2840037" cy="914400"/>
          </a:xfrm>
          <a:prstGeom prst="bentConnector3">
            <a:avLst>
              <a:gd name="adj1" fmla="val -20799"/>
            </a:avLst>
          </a:prstGeom>
          <a:ln w="25400">
            <a:solidFill>
              <a:schemeClr val="accent6">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24" idx="3"/>
            <a:endCxn id="5128" idx="3"/>
          </p:cNvCxnSpPr>
          <p:nvPr>
            <p:custDataLst>
              <p:tags r:id="rId19"/>
            </p:custDataLst>
          </p:nvPr>
        </p:nvCxnSpPr>
        <p:spPr>
          <a:xfrm flipH="1">
            <a:off x="3781425" y="4038600"/>
            <a:ext cx="2847975" cy="1749425"/>
          </a:xfrm>
          <a:prstGeom prst="bentConnector3">
            <a:avLst>
              <a:gd name="adj1" fmla="val -36789"/>
            </a:avLst>
          </a:prstGeom>
          <a:ln w="25400">
            <a:solidFill>
              <a:schemeClr val="accent6">
                <a:lumMod val="50000"/>
              </a:schemeClr>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9" name="Oval 48"/>
          <p:cNvSpPr/>
          <p:nvPr>
            <p:custDataLst>
              <p:tags r:id="rId20"/>
            </p:custDataLst>
          </p:nvPr>
        </p:nvSpPr>
        <p:spPr>
          <a:xfrm>
            <a:off x="914400" y="2133600"/>
            <a:ext cx="1828800" cy="1524000"/>
          </a:xfrm>
          <a:prstGeom prst="ellipse">
            <a:avLst/>
          </a:prstGeom>
        </p:spPr>
        <p:style>
          <a:lnRef idx="2">
            <a:schemeClr val="accent1"/>
          </a:lnRef>
          <a:fillRef idx="1">
            <a:schemeClr val="lt1"/>
          </a:fillRef>
          <a:effectRef idx="0">
            <a:schemeClr val="accent1"/>
          </a:effectRef>
          <a:fontRef idx="minor">
            <a:schemeClr val="dk1"/>
          </a:fontRef>
        </p:style>
        <p:txBody>
          <a:bodyPr anchor="ctr"/>
          <a:lstStyle/>
          <a:p>
            <a:pPr algn="ctr" fontAlgn="auto">
              <a:spcBef>
                <a:spcPts val="0"/>
              </a:spcBef>
              <a:spcAft>
                <a:spcPts val="0"/>
              </a:spcAft>
              <a:defRPr/>
            </a:pPr>
            <a:r>
              <a:rPr lang="en-US" dirty="0">
                <a:latin typeface="Arial Narrow" pitchFamily="34" charset="0"/>
              </a:rPr>
              <a:t>User fills out web form to specify query</a:t>
            </a:r>
          </a:p>
        </p:txBody>
      </p:sp>
      <p:sp>
        <p:nvSpPr>
          <p:cNvPr id="50" name="Oval 49"/>
          <p:cNvSpPr/>
          <p:nvPr>
            <p:custDataLst>
              <p:tags r:id="rId21"/>
            </p:custDataLst>
          </p:nvPr>
        </p:nvSpPr>
        <p:spPr>
          <a:xfrm>
            <a:off x="6934200" y="2743200"/>
            <a:ext cx="1828800" cy="1524000"/>
          </a:xfrm>
          <a:prstGeom prst="ellipse">
            <a:avLst/>
          </a:prstGeom>
        </p:spPr>
        <p:style>
          <a:lnRef idx="2">
            <a:schemeClr val="accent1"/>
          </a:lnRef>
          <a:fillRef idx="1">
            <a:schemeClr val="lt1"/>
          </a:fillRef>
          <a:effectRef idx="0">
            <a:schemeClr val="accent1"/>
          </a:effectRef>
          <a:fontRef idx="minor">
            <a:schemeClr val="dk1"/>
          </a:fontRef>
        </p:style>
        <p:txBody>
          <a:bodyPr anchor="ctr"/>
          <a:lstStyle/>
          <a:p>
            <a:pPr algn="ctr" fontAlgn="auto">
              <a:spcBef>
                <a:spcPts val="0"/>
              </a:spcBef>
              <a:spcAft>
                <a:spcPts val="0"/>
              </a:spcAft>
              <a:defRPr/>
            </a:pPr>
            <a:r>
              <a:rPr lang="en-US" dirty="0">
                <a:latin typeface="Arial Narrow" pitchFamily="34" charset="0"/>
              </a:rPr>
              <a:t>System uses Linking Directory to create query</a:t>
            </a:r>
          </a:p>
        </p:txBody>
      </p:sp>
      <p:sp>
        <p:nvSpPr>
          <p:cNvPr id="51" name="Oval 50"/>
          <p:cNvSpPr/>
          <p:nvPr>
            <p:custDataLst>
              <p:tags r:id="rId22"/>
            </p:custDataLst>
          </p:nvPr>
        </p:nvSpPr>
        <p:spPr>
          <a:xfrm>
            <a:off x="2743200" y="1524000"/>
            <a:ext cx="1828800" cy="1524000"/>
          </a:xfrm>
          <a:prstGeom prst="ellipse">
            <a:avLst/>
          </a:prstGeom>
        </p:spPr>
        <p:style>
          <a:lnRef idx="2">
            <a:schemeClr val="accent1"/>
          </a:lnRef>
          <a:fillRef idx="1">
            <a:schemeClr val="lt1"/>
          </a:fillRef>
          <a:effectRef idx="0">
            <a:schemeClr val="accent1"/>
          </a:effectRef>
          <a:fontRef idx="minor">
            <a:schemeClr val="dk1"/>
          </a:fontRef>
        </p:style>
        <p:txBody>
          <a:bodyPr anchor="ctr"/>
          <a:lstStyle/>
          <a:p>
            <a:pPr algn="ctr" fontAlgn="auto">
              <a:spcBef>
                <a:spcPts val="0"/>
              </a:spcBef>
              <a:spcAft>
                <a:spcPts val="0"/>
              </a:spcAft>
              <a:defRPr/>
            </a:pPr>
            <a:r>
              <a:rPr lang="en-US" dirty="0">
                <a:latin typeface="Arial Narrow" pitchFamily="34" charset="0"/>
              </a:rPr>
              <a:t>Sub-queries get data from datasets</a:t>
            </a:r>
          </a:p>
        </p:txBody>
      </p:sp>
      <p:sp>
        <p:nvSpPr>
          <p:cNvPr id="52" name="Oval 51"/>
          <p:cNvSpPr/>
          <p:nvPr>
            <p:custDataLst>
              <p:tags r:id="rId23"/>
            </p:custDataLst>
          </p:nvPr>
        </p:nvSpPr>
        <p:spPr>
          <a:xfrm>
            <a:off x="4800600" y="4724400"/>
            <a:ext cx="2590800" cy="1752600"/>
          </a:xfrm>
          <a:prstGeom prst="ellipse">
            <a:avLst/>
          </a:prstGeom>
        </p:spPr>
        <p:style>
          <a:lnRef idx="2">
            <a:schemeClr val="accent1"/>
          </a:lnRef>
          <a:fillRef idx="1">
            <a:schemeClr val="lt1"/>
          </a:fillRef>
          <a:effectRef idx="0">
            <a:schemeClr val="accent1"/>
          </a:effectRef>
          <a:fontRef idx="minor">
            <a:schemeClr val="dk1"/>
          </a:fontRef>
        </p:style>
        <p:txBody>
          <a:bodyPr anchor="ctr"/>
          <a:lstStyle/>
          <a:p>
            <a:pPr algn="ctr" fontAlgn="auto">
              <a:spcBef>
                <a:spcPts val="0"/>
              </a:spcBef>
              <a:spcAft>
                <a:spcPts val="0"/>
              </a:spcAft>
              <a:defRPr/>
            </a:pPr>
            <a:r>
              <a:rPr lang="en-US" dirty="0">
                <a:latin typeface="Arial Narrow" pitchFamily="34" charset="0"/>
              </a:rPr>
              <a:t>User is returned an aggregated report or dataset, depending on level of authorization</a:t>
            </a:r>
          </a:p>
        </p:txBody>
      </p:sp>
      <p:sp>
        <p:nvSpPr>
          <p:cNvPr id="53" name="TextBox 52"/>
          <p:cNvSpPr txBox="1"/>
          <p:nvPr>
            <p:custDataLst>
              <p:tags r:id="rId24"/>
            </p:custDataLst>
          </p:nvPr>
        </p:nvSpPr>
        <p:spPr>
          <a:xfrm>
            <a:off x="4191000" y="3505200"/>
            <a:ext cx="3657600" cy="1570038"/>
          </a:xfrm>
          <a:prstGeom prst="rect">
            <a:avLst/>
          </a:prstGeom>
          <a:noFill/>
        </p:spPr>
        <p:txBody>
          <a:bodyPr>
            <a:spAutoFit/>
          </a:bodyPr>
          <a:lstStyle/>
          <a:p>
            <a:pPr algn="ctr" fontAlgn="auto">
              <a:spcBef>
                <a:spcPts val="0"/>
              </a:spcBef>
              <a:spcAft>
                <a:spcPts val="0"/>
              </a:spcAft>
              <a:defRPr/>
            </a:pPr>
            <a:r>
              <a:rPr lang="en-US" sz="2400" dirty="0">
                <a:latin typeface="+mn-lt"/>
                <a:cs typeface="+mn-cs"/>
              </a:rPr>
              <a:t>THE DATASET IS THEN PURGED FROM MEMORY – NOTHING IS STORED</a:t>
            </a:r>
          </a:p>
        </p:txBody>
      </p:sp>
      <p:pic>
        <p:nvPicPr>
          <p:cNvPr id="27" name="Picture 9"/>
          <p:cNvPicPr>
            <a:picLocks noChangeAspect="1" noChangeArrowheads="1"/>
          </p:cNvPicPr>
          <p:nvPr/>
        </p:nvPicPr>
        <p:blipFill>
          <a:blip r:embed="rId31" cstate="print"/>
          <a:srcRect/>
          <a:stretch>
            <a:fillRect/>
          </a:stretch>
        </p:blipFill>
        <p:spPr bwMode="auto">
          <a:xfrm rot="2233358">
            <a:off x="454643" y="5821622"/>
            <a:ext cx="694015" cy="580827"/>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34C092D6-8869-4133-9A16-3C1AEDD4B6B4}" type="slidenum">
              <a:rPr lang="en-US" smtClean="0"/>
              <a:t>13</a:t>
            </a:fld>
            <a:endParaRPr lang="en-US"/>
          </a:p>
        </p:txBody>
      </p:sp>
      <p:pic>
        <p:nvPicPr>
          <p:cNvPr id="29" name="Picture 10"/>
          <p:cNvPicPr>
            <a:picLocks noChangeAspect="1" noChangeArrowheads="1"/>
          </p:cNvPicPr>
          <p:nvPr/>
        </p:nvPicPr>
        <p:blipFill>
          <a:blip r:embed="rId32" cstate="print"/>
          <a:srcRect/>
          <a:stretch>
            <a:fillRect/>
          </a:stretch>
        </p:blipFill>
        <p:spPr bwMode="auto">
          <a:xfrm rot="1749979">
            <a:off x="837234" y="5342545"/>
            <a:ext cx="664398" cy="794315"/>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11749901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5124"/>
                                        </p:tgtEl>
                                        <p:attrNameLst>
                                          <p:attrName>style.visibility</p:attrName>
                                        </p:attrNameLst>
                                      </p:cBhvr>
                                      <p:to>
                                        <p:strVal val="visible"/>
                                      </p:to>
                                    </p:set>
                                    <p:animEffect transition="in" filter="fade">
                                      <p:cBhvr>
                                        <p:cTn id="13" dur="500"/>
                                        <p:tgtEl>
                                          <p:spTgt spid="51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0"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500"/>
                                        <p:tgtEl>
                                          <p:spTgt spid="50"/>
                                        </p:tgtEl>
                                      </p:cBhvr>
                                    </p:animEffect>
                                  </p:childTnLst>
                                </p:cTn>
                              </p:par>
                              <p:par>
                                <p:cTn id="25" presetID="10" presetClass="exit" presetSubtype="0" fill="hold" grpId="1" nodeType="withEffect">
                                  <p:stCondLst>
                                    <p:cond delay="0"/>
                                  </p:stCondLst>
                                  <p:childTnLst>
                                    <p:animEffect transition="out" filter="fade">
                                      <p:cBhvr>
                                        <p:cTn id="26" dur="500"/>
                                        <p:tgtEl>
                                          <p:spTgt spid="49"/>
                                        </p:tgtEl>
                                      </p:cBhvr>
                                    </p:animEffect>
                                    <p:set>
                                      <p:cBhvr>
                                        <p:cTn id="27" dur="1" fill="hold">
                                          <p:stCondLst>
                                            <p:cond delay="499"/>
                                          </p:stCondLst>
                                        </p:cTn>
                                        <p:tgtEl>
                                          <p:spTgt spid="49"/>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xit" presetSubtype="0" fill="hold" grpId="1" nodeType="withEffect">
                                  <p:stCondLst>
                                    <p:cond delay="0"/>
                                  </p:stCondLst>
                                  <p:childTnLst>
                                    <p:animEffect transition="out" filter="fade">
                                      <p:cBhvr>
                                        <p:cTn id="49" dur="500"/>
                                        <p:tgtEl>
                                          <p:spTgt spid="50"/>
                                        </p:tgtEl>
                                      </p:cBhvr>
                                    </p:animEffect>
                                    <p:set>
                                      <p:cBhvr>
                                        <p:cTn id="50" dur="1" fill="hold">
                                          <p:stCondLst>
                                            <p:cond delay="499"/>
                                          </p:stCondLst>
                                        </p:cTn>
                                        <p:tgtEl>
                                          <p:spTgt spid="50"/>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nodeType="with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fade">
                                      <p:cBhvr>
                                        <p:cTn id="58" dur="500"/>
                                        <p:tgtEl>
                                          <p:spTgt spid="3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fade">
                                      <p:cBhvr>
                                        <p:cTn id="61" dur="500"/>
                                        <p:tgtEl>
                                          <p:spTgt spid="52"/>
                                        </p:tgtEl>
                                      </p:cBhvr>
                                    </p:animEffect>
                                  </p:childTnLst>
                                </p:cTn>
                              </p:par>
                              <p:par>
                                <p:cTn id="62" presetID="10" presetClass="exit" presetSubtype="0" fill="hold" grpId="1" nodeType="withEffect">
                                  <p:stCondLst>
                                    <p:cond delay="0"/>
                                  </p:stCondLst>
                                  <p:childTnLst>
                                    <p:animEffect transition="out" filter="fade">
                                      <p:cBhvr>
                                        <p:cTn id="63" dur="500"/>
                                        <p:tgtEl>
                                          <p:spTgt spid="51"/>
                                        </p:tgtEl>
                                      </p:cBhvr>
                                    </p:animEffect>
                                    <p:set>
                                      <p:cBhvr>
                                        <p:cTn id="64" dur="1" fill="hold">
                                          <p:stCondLst>
                                            <p:cond delay="499"/>
                                          </p:stCondLst>
                                        </p:cTn>
                                        <p:tgtEl>
                                          <p:spTgt spid="51"/>
                                        </p:tgtEl>
                                        <p:attrNameLst>
                                          <p:attrName>style.visibility</p:attrName>
                                        </p:attrNameLst>
                                      </p:cBhvr>
                                      <p:to>
                                        <p:strVal val="hidden"/>
                                      </p:to>
                                    </p:set>
                                  </p:childTnLst>
                                </p:cTn>
                              </p:par>
                              <p:par>
                                <p:cTn id="65" presetID="10" presetClass="entr" presetSubtype="0" fill="hold" nodeType="withEffect">
                                  <p:stCondLst>
                                    <p:cond delay="0"/>
                                  </p:stCondLst>
                                  <p:childTnLst>
                                    <p:set>
                                      <p:cBhvr>
                                        <p:cTn id="66" dur="1" fill="hold">
                                          <p:stCondLst>
                                            <p:cond delay="0"/>
                                          </p:stCondLst>
                                        </p:cTn>
                                        <p:tgtEl>
                                          <p:spTgt spid="5126"/>
                                        </p:tgtEl>
                                        <p:attrNameLst>
                                          <p:attrName>style.visibility</p:attrName>
                                        </p:attrNameLst>
                                      </p:cBhvr>
                                      <p:to>
                                        <p:strVal val="visible"/>
                                      </p:to>
                                    </p:set>
                                    <p:animEffect transition="in" filter="fade">
                                      <p:cBhvr>
                                        <p:cTn id="67" dur="2000"/>
                                        <p:tgtEl>
                                          <p:spTgt spid="5126"/>
                                        </p:tgtEl>
                                      </p:cBhvr>
                                    </p:animEffect>
                                  </p:childTnLst>
                                </p:cTn>
                              </p:par>
                              <p:par>
                                <p:cTn id="68" presetID="10" presetClass="entr" presetSubtype="0" fill="hold" nodeType="withEffect">
                                  <p:stCondLst>
                                    <p:cond delay="0"/>
                                  </p:stCondLst>
                                  <p:childTnLst>
                                    <p:set>
                                      <p:cBhvr>
                                        <p:cTn id="69" dur="1" fill="hold">
                                          <p:stCondLst>
                                            <p:cond delay="0"/>
                                          </p:stCondLst>
                                        </p:cTn>
                                        <p:tgtEl>
                                          <p:spTgt spid="5128"/>
                                        </p:tgtEl>
                                        <p:attrNameLst>
                                          <p:attrName>style.visibility</p:attrName>
                                        </p:attrNameLst>
                                      </p:cBhvr>
                                      <p:to>
                                        <p:strVal val="visible"/>
                                      </p:to>
                                    </p:set>
                                    <p:animEffect transition="in" filter="fade">
                                      <p:cBhvr>
                                        <p:cTn id="70" dur="2000"/>
                                        <p:tgtEl>
                                          <p:spTgt spid="512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53"/>
                                        </p:tgtEl>
                                        <p:attrNameLst>
                                          <p:attrName>style.visibility</p:attrName>
                                        </p:attrNameLst>
                                      </p:cBhvr>
                                      <p:to>
                                        <p:strVal val="visible"/>
                                      </p:to>
                                    </p:set>
                                    <p:animEffect transition="in" filter="fade">
                                      <p:cBhvr>
                                        <p:cTn id="75" dur="500"/>
                                        <p:tgtEl>
                                          <p:spTgt spid="53"/>
                                        </p:tgtEl>
                                      </p:cBhvr>
                                    </p:animEffect>
                                  </p:childTnLst>
                                </p:cTn>
                              </p:par>
                              <p:par>
                                <p:cTn id="76" presetID="10" presetClass="exit" presetSubtype="0" fill="hold" grpId="1" nodeType="withEffect">
                                  <p:stCondLst>
                                    <p:cond delay="0"/>
                                  </p:stCondLst>
                                  <p:childTnLst>
                                    <p:animEffect transition="out" filter="fade">
                                      <p:cBhvr>
                                        <p:cTn id="77" dur="500"/>
                                        <p:tgtEl>
                                          <p:spTgt spid="52"/>
                                        </p:tgtEl>
                                      </p:cBhvr>
                                    </p:animEffect>
                                    <p:set>
                                      <p:cBhvr>
                                        <p:cTn id="78" dur="1" fill="hold">
                                          <p:stCondLst>
                                            <p:cond delay="499"/>
                                          </p:stCondLst>
                                        </p:cTn>
                                        <p:tgtEl>
                                          <p:spTgt spid="52"/>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28"/>
                                        </p:tgtEl>
                                      </p:cBhvr>
                                    </p:animEffect>
                                    <p:set>
                                      <p:cBhvr>
                                        <p:cTn id="81" dur="1" fill="hold">
                                          <p:stCondLst>
                                            <p:cond delay="499"/>
                                          </p:stCondLst>
                                        </p:cTn>
                                        <p:tgtEl>
                                          <p:spTgt spid="28"/>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26"/>
                                        </p:tgtEl>
                                      </p:cBhvr>
                                    </p:animEffect>
                                    <p:set>
                                      <p:cBhvr>
                                        <p:cTn id="84" dur="1" fill="hold">
                                          <p:stCondLst>
                                            <p:cond delay="499"/>
                                          </p:stCondLst>
                                        </p:cTn>
                                        <p:tgtEl>
                                          <p:spTgt spid="26"/>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32"/>
                                        </p:tgtEl>
                                      </p:cBhvr>
                                    </p:animEffect>
                                    <p:set>
                                      <p:cBhvr>
                                        <p:cTn id="87" dur="1" fill="hold">
                                          <p:stCondLst>
                                            <p:cond delay="499"/>
                                          </p:stCondLst>
                                        </p:cTn>
                                        <p:tgtEl>
                                          <p:spTgt spid="32"/>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500"/>
                                        <p:tgtEl>
                                          <p:spTgt spid="15"/>
                                        </p:tgtEl>
                                      </p:cBhvr>
                                    </p:animEffect>
                                    <p:set>
                                      <p:cBhvr>
                                        <p:cTn id="90" dur="1" fill="hold">
                                          <p:stCondLst>
                                            <p:cond delay="499"/>
                                          </p:stCondLst>
                                        </p:cTn>
                                        <p:tgtEl>
                                          <p:spTgt spid="15"/>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11"/>
                                        </p:tgtEl>
                                      </p:cBhvr>
                                    </p:animEffect>
                                    <p:set>
                                      <p:cBhvr>
                                        <p:cTn id="93" dur="1" fill="hold">
                                          <p:stCondLst>
                                            <p:cond delay="499"/>
                                          </p:stCondLst>
                                        </p:cTn>
                                        <p:tgtEl>
                                          <p:spTgt spid="11"/>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500"/>
                                        <p:tgtEl>
                                          <p:spTgt spid="17"/>
                                        </p:tgtEl>
                                      </p:cBhvr>
                                    </p:animEffect>
                                    <p:set>
                                      <p:cBhvr>
                                        <p:cTn id="96" dur="1" fill="hold">
                                          <p:stCondLst>
                                            <p:cond delay="499"/>
                                          </p:stCondLst>
                                        </p:cTn>
                                        <p:tgtEl>
                                          <p:spTgt spid="17"/>
                                        </p:tgtEl>
                                        <p:attrNameLst>
                                          <p:attrName>style.visibility</p:attrName>
                                        </p:attrNameLst>
                                      </p:cBhvr>
                                      <p:to>
                                        <p:strVal val="hidden"/>
                                      </p:to>
                                    </p:set>
                                  </p:childTnLst>
                                </p:cTn>
                              </p:par>
                              <p:par>
                                <p:cTn id="97" presetID="10" presetClass="exit" presetSubtype="0" fill="hold" nodeType="withEffect">
                                  <p:stCondLst>
                                    <p:cond delay="0"/>
                                  </p:stCondLst>
                                  <p:childTnLst>
                                    <p:animEffect transition="out" filter="fade">
                                      <p:cBhvr>
                                        <p:cTn id="98" dur="500"/>
                                        <p:tgtEl>
                                          <p:spTgt spid="34"/>
                                        </p:tgtEl>
                                      </p:cBhvr>
                                    </p:animEffect>
                                    <p:set>
                                      <p:cBhvr>
                                        <p:cTn id="99" dur="1" fill="hold">
                                          <p:stCondLst>
                                            <p:cond delay="499"/>
                                          </p:stCondLst>
                                        </p:cTn>
                                        <p:tgtEl>
                                          <p:spTgt spid="34"/>
                                        </p:tgtEl>
                                        <p:attrNameLst>
                                          <p:attrName>style.visibility</p:attrName>
                                        </p:attrNameLst>
                                      </p:cBhvr>
                                      <p:to>
                                        <p:strVal val="hidden"/>
                                      </p:to>
                                    </p:set>
                                  </p:childTnLst>
                                </p:cTn>
                              </p:par>
                              <p:par>
                                <p:cTn id="100" presetID="10" presetClass="exit" presetSubtype="0" fill="hold" nodeType="withEffect">
                                  <p:stCondLst>
                                    <p:cond delay="0"/>
                                  </p:stCondLst>
                                  <p:childTnLst>
                                    <p:animEffect transition="out" filter="fade">
                                      <p:cBhvr>
                                        <p:cTn id="101" dur="500"/>
                                        <p:tgtEl>
                                          <p:spTgt spid="37"/>
                                        </p:tgtEl>
                                      </p:cBhvr>
                                    </p:animEffect>
                                    <p:set>
                                      <p:cBhvr>
                                        <p:cTn id="102" dur="1" fill="hold">
                                          <p:stCondLst>
                                            <p:cond delay="499"/>
                                          </p:stCondLst>
                                        </p:cTn>
                                        <p:tgtEl>
                                          <p:spTgt spid="37"/>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500"/>
                                        <p:tgtEl>
                                          <p:spTgt spid="5126"/>
                                        </p:tgtEl>
                                      </p:cBhvr>
                                    </p:animEffect>
                                    <p:set>
                                      <p:cBhvr>
                                        <p:cTn id="105" dur="1" fill="hold">
                                          <p:stCondLst>
                                            <p:cond delay="499"/>
                                          </p:stCondLst>
                                        </p:cTn>
                                        <p:tgtEl>
                                          <p:spTgt spid="5126"/>
                                        </p:tgtEl>
                                        <p:attrNameLst>
                                          <p:attrName>style.visibility</p:attrName>
                                        </p:attrNameLst>
                                      </p:cBhvr>
                                      <p:to>
                                        <p:strVal val="hidden"/>
                                      </p:to>
                                    </p:set>
                                  </p:childTnLst>
                                </p:cTn>
                              </p:par>
                              <p:par>
                                <p:cTn id="106" presetID="10" presetClass="exit" presetSubtype="0" fill="hold" nodeType="withEffect">
                                  <p:stCondLst>
                                    <p:cond delay="0"/>
                                  </p:stCondLst>
                                  <p:childTnLst>
                                    <p:animEffect transition="out" filter="fade">
                                      <p:cBhvr>
                                        <p:cTn id="107" dur="500"/>
                                        <p:tgtEl>
                                          <p:spTgt spid="5128"/>
                                        </p:tgtEl>
                                      </p:cBhvr>
                                    </p:animEffect>
                                    <p:set>
                                      <p:cBhvr>
                                        <p:cTn id="108" dur="1" fill="hold">
                                          <p:stCondLst>
                                            <p:cond delay="499"/>
                                          </p:stCondLst>
                                        </p:cTn>
                                        <p:tgtEl>
                                          <p:spTgt spid="5128"/>
                                        </p:tgtEl>
                                        <p:attrNameLst>
                                          <p:attrName>style.visibility</p:attrName>
                                        </p:attrNameLst>
                                      </p:cBhvr>
                                      <p:to>
                                        <p:strVal val="hidden"/>
                                      </p:to>
                                    </p:set>
                                  </p:childTnLst>
                                </p:cTn>
                              </p:par>
                              <p:par>
                                <p:cTn id="109" presetID="10" presetClass="exit" presetSubtype="0" fill="hold" nodeType="withEffect">
                                  <p:stCondLst>
                                    <p:cond delay="0"/>
                                  </p:stCondLst>
                                  <p:childTnLst>
                                    <p:animEffect transition="out" filter="fade">
                                      <p:cBhvr>
                                        <p:cTn id="110" dur="500"/>
                                        <p:tgtEl>
                                          <p:spTgt spid="5124"/>
                                        </p:tgtEl>
                                      </p:cBhvr>
                                    </p:animEffect>
                                    <p:set>
                                      <p:cBhvr>
                                        <p:cTn id="111" dur="1" fill="hold">
                                          <p:stCondLst>
                                            <p:cond delay="499"/>
                                          </p:stCondLst>
                                        </p:cTn>
                                        <p:tgtEl>
                                          <p:spTgt spid="5124"/>
                                        </p:tgtEl>
                                        <p:attrNameLst>
                                          <p:attrName>style.visibility</p:attrName>
                                        </p:attrNameLst>
                                      </p:cBhvr>
                                      <p:to>
                                        <p:strVal val="hidden"/>
                                      </p:to>
                                    </p:set>
                                  </p:childTnLst>
                                </p:cTn>
                              </p:par>
                              <p:par>
                                <p:cTn id="112" presetID="10" presetClass="exit" presetSubtype="0" fill="hold" grpId="1" nodeType="withEffect">
                                  <p:stCondLst>
                                    <p:cond delay="0"/>
                                  </p:stCondLst>
                                  <p:childTnLst>
                                    <p:animEffect transition="out" filter="fade">
                                      <p:cBhvr>
                                        <p:cTn id="113" dur="500"/>
                                        <p:tgtEl>
                                          <p:spTgt spid="24"/>
                                        </p:tgtEl>
                                      </p:cBhvr>
                                    </p:animEffect>
                                    <p:set>
                                      <p:cBhvr>
                                        <p:cTn id="114" dur="1" fill="hold">
                                          <p:stCondLst>
                                            <p:cond delay="499"/>
                                          </p:stCondLst>
                                        </p:cTn>
                                        <p:tgtEl>
                                          <p:spTgt spid="24"/>
                                        </p:tgtEl>
                                        <p:attrNameLst>
                                          <p:attrName>style.visibility</p:attrName>
                                        </p:attrNameLst>
                                      </p:cBhvr>
                                      <p:to>
                                        <p:strVal val="hidden"/>
                                      </p:to>
                                    </p:set>
                                  </p:childTnLst>
                                </p:cTn>
                              </p:par>
                              <p:par>
                                <p:cTn id="115" presetID="10" presetClass="exit" presetSubtype="0" fill="hold" grpId="1" nodeType="withEffect">
                                  <p:stCondLst>
                                    <p:cond delay="0"/>
                                  </p:stCondLst>
                                  <p:childTnLst>
                                    <p:animEffect transition="out" filter="fade">
                                      <p:cBhvr>
                                        <p:cTn id="116" dur="500"/>
                                        <p:tgtEl>
                                          <p:spTgt spid="9"/>
                                        </p:tgtEl>
                                      </p:cBhvr>
                                    </p:animEffect>
                                    <p:set>
                                      <p:cBhvr>
                                        <p:cTn id="11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24" grpId="0" animBg="1"/>
      <p:bldP spid="24" grpId="1" animBg="1"/>
      <p:bldP spid="49" grpId="0" animBg="1"/>
      <p:bldP spid="49" grpId="1" animBg="1"/>
      <p:bldP spid="50" grpId="0" animBg="1"/>
      <p:bldP spid="50" grpId="1" animBg="1"/>
      <p:bldP spid="51" grpId="0" animBg="1"/>
      <p:bldP spid="51" grpId="1" animBg="1"/>
      <p:bldP spid="52" grpId="0" animBg="1"/>
      <p:bldP spid="52" grpId="1" animBg="1"/>
      <p:bldP spid="5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custDataLst>
              <p:tags r:id="rId2"/>
            </p:custDataLst>
          </p:nvPr>
        </p:nvPicPr>
        <p:blipFill>
          <a:blip r:embed="rId7" cstate="print"/>
          <a:srcRect/>
          <a:stretch>
            <a:fillRect/>
          </a:stretch>
        </p:blipFill>
        <p:spPr bwMode="auto">
          <a:xfrm>
            <a:off x="2514600" y="381000"/>
            <a:ext cx="6063422" cy="6019800"/>
          </a:xfrm>
          <a:prstGeom prst="rect">
            <a:avLst/>
          </a:prstGeom>
          <a:noFill/>
          <a:ln w="9525">
            <a:noFill/>
            <a:miter lim="800000"/>
            <a:headEnd/>
            <a:tailEnd/>
          </a:ln>
        </p:spPr>
      </p:pic>
      <p:sp>
        <p:nvSpPr>
          <p:cNvPr id="4" name="Title 4"/>
          <p:cNvSpPr txBox="1">
            <a:spLocks/>
          </p:cNvSpPr>
          <p:nvPr>
            <p:custDataLst>
              <p:tags r:id="rId3"/>
            </p:custDataLst>
          </p:nvPr>
        </p:nvSpPr>
        <p:spPr>
          <a:xfrm>
            <a:off x="228600" y="381000"/>
            <a:ext cx="1905000" cy="5638800"/>
          </a:xfrm>
          <a:prstGeom prst="rect">
            <a:avLst/>
          </a:prstGeom>
        </p:spPr>
        <p:txBody>
          <a:bodyPr/>
          <a:lstStyle/>
          <a:p>
            <a:pPr lvl="0" algn="ctr">
              <a:spcBef>
                <a:spcPct val="0"/>
              </a:spcBef>
              <a:defRPr/>
            </a:pPr>
            <a:r>
              <a:rPr lang="en-US" sz="3600" b="1" spc="-100" dirty="0" smtClean="0">
                <a:solidFill>
                  <a:srgbClr val="00AC00"/>
                </a:solidFill>
                <a:effectLst>
                  <a:outerShdw blurRad="38100" dist="38100" dir="2700000" algn="tl">
                    <a:srgbClr val="000000"/>
                  </a:outerShdw>
                </a:effectLst>
                <a:latin typeface="Garamond" pitchFamily="18" charset="0"/>
              </a:rPr>
              <a:t>What does the system create?</a:t>
            </a:r>
          </a:p>
          <a:p>
            <a:pPr lvl="0" algn="ctr">
              <a:spcBef>
                <a:spcPct val="0"/>
              </a:spcBef>
              <a:defRPr/>
            </a:pPr>
            <a:r>
              <a:rPr lang="en-US" sz="2400" b="1" spc="-100" dirty="0" smtClean="0">
                <a:solidFill>
                  <a:schemeClr val="tx2"/>
                </a:solidFill>
                <a:effectLst>
                  <a:outerShdw blurRad="38100" dist="38100" dir="2700000" algn="tl">
                    <a:srgbClr val="000000"/>
                  </a:outerShdw>
                </a:effectLst>
                <a:latin typeface="Garamond" pitchFamily="18" charset="0"/>
              </a:rPr>
              <a:t/>
            </a:r>
            <a:br>
              <a:rPr lang="en-US" sz="2400" b="1" spc="-100" dirty="0" smtClean="0">
                <a:solidFill>
                  <a:schemeClr val="tx2"/>
                </a:solidFill>
                <a:effectLst>
                  <a:outerShdw blurRad="38100" dist="38100" dir="2700000" algn="tl">
                    <a:srgbClr val="000000"/>
                  </a:outerShdw>
                </a:effectLst>
                <a:latin typeface="Garamond" pitchFamily="18" charset="0"/>
              </a:rPr>
            </a:br>
            <a:r>
              <a:rPr lang="en-US" sz="2400" b="1" spc="-100" dirty="0" smtClean="0">
                <a:solidFill>
                  <a:schemeClr val="tx2"/>
                </a:solidFill>
                <a:effectLst>
                  <a:outerShdw blurRad="38100" dist="38100" dir="2700000" algn="tl">
                    <a:srgbClr val="000000"/>
                  </a:outerShdw>
                </a:effectLst>
                <a:latin typeface="Garamond" pitchFamily="18" charset="0"/>
              </a:rPr>
              <a:t>A Multi-Agency Data Set of De-Identified</a:t>
            </a:r>
          </a:p>
          <a:p>
            <a:pPr lvl="0" algn="ctr">
              <a:spcBef>
                <a:spcPct val="0"/>
              </a:spcBef>
              <a:defRPr/>
            </a:pPr>
            <a:r>
              <a:rPr lang="en-US" sz="2400" b="1" spc="-100" dirty="0" smtClean="0">
                <a:solidFill>
                  <a:schemeClr val="tx2"/>
                </a:solidFill>
                <a:effectLst>
                  <a:outerShdw blurRad="38100" dist="38100" dir="2700000" algn="tl">
                    <a:srgbClr val="000000"/>
                  </a:outerShdw>
                </a:effectLst>
                <a:latin typeface="Garamond" pitchFamily="18" charset="0"/>
              </a:rPr>
              <a:t>Virtual Child Records</a:t>
            </a:r>
          </a:p>
          <a:p>
            <a:pPr lvl="0" algn="ctr">
              <a:spcBef>
                <a:spcPct val="0"/>
              </a:spcBef>
              <a:defRPr/>
            </a:pPr>
            <a:r>
              <a:rPr lang="en-US" sz="2400" b="1" spc="-100" dirty="0" smtClean="0">
                <a:solidFill>
                  <a:schemeClr val="tx2"/>
                </a:solidFill>
                <a:effectLst>
                  <a:outerShdw blurRad="38100" dist="38100" dir="2700000" algn="tl">
                    <a:srgbClr val="000000"/>
                  </a:outerShdw>
                </a:effectLst>
                <a:latin typeface="Garamond" pitchFamily="18" charset="0"/>
              </a:rPr>
              <a:t>Or Program Records</a:t>
            </a:r>
            <a:endParaRPr lang="en-US" sz="2400" spc="-100" dirty="0">
              <a:solidFill>
                <a:schemeClr val="tx2">
                  <a:satMod val="200000"/>
                </a:schemeClr>
              </a:solidFill>
            </a:endParaRPr>
          </a:p>
        </p:txBody>
      </p:sp>
      <p:sp>
        <p:nvSpPr>
          <p:cNvPr id="5" name="TextBox 4"/>
          <p:cNvSpPr txBox="1"/>
          <p:nvPr>
            <p:custDataLst>
              <p:tags r:id="rId4"/>
            </p:custDataLst>
          </p:nvPr>
        </p:nvSpPr>
        <p:spPr>
          <a:xfrm rot="19370459">
            <a:off x="2976561" y="2808090"/>
            <a:ext cx="5623346" cy="646331"/>
          </a:xfrm>
          <a:prstGeom prst="rect">
            <a:avLst/>
          </a:prstGeom>
          <a:noFill/>
        </p:spPr>
        <p:txBody>
          <a:bodyPr wrap="square" rtlCol="0">
            <a:spAutoFit/>
          </a:bodyPr>
          <a:lstStyle/>
          <a:p>
            <a:r>
              <a:rPr lang="en-US" sz="3600" b="1" i="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SAMPLE – NOT ACTUAL</a:t>
            </a:r>
            <a:endParaRPr lang="en-US" sz="3600" b="1" i="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6" name="Picture 9"/>
          <p:cNvPicPr>
            <a:picLocks noChangeAspect="1" noChangeArrowheads="1"/>
          </p:cNvPicPr>
          <p:nvPr/>
        </p:nvPicPr>
        <p:blipFill>
          <a:blip r:embed="rId8" cstate="print"/>
          <a:srcRect/>
          <a:stretch>
            <a:fillRect/>
          </a:stretch>
        </p:blipFill>
        <p:spPr bwMode="auto">
          <a:xfrm rot="2233358">
            <a:off x="372716" y="6232343"/>
            <a:ext cx="448958" cy="375737"/>
          </a:xfrm>
          <a:prstGeom prst="rect">
            <a:avLst/>
          </a:prstGeom>
          <a:noFill/>
          <a:ln w="9525">
            <a:noFill/>
            <a:miter lim="800000"/>
            <a:headEnd/>
            <a:tailEnd/>
          </a:ln>
        </p:spPr>
      </p:pic>
      <p:sp>
        <p:nvSpPr>
          <p:cNvPr id="7" name="Slide Number Placeholder 6"/>
          <p:cNvSpPr>
            <a:spLocks noGrp="1"/>
          </p:cNvSpPr>
          <p:nvPr>
            <p:ph type="sldNum" sz="quarter" idx="12"/>
          </p:nvPr>
        </p:nvSpPr>
        <p:spPr/>
        <p:txBody>
          <a:bodyPr/>
          <a:lstStyle/>
          <a:p>
            <a:fld id="{34C092D6-8869-4133-9A16-3C1AEDD4B6B4}" type="slidenum">
              <a:rPr lang="en-US" smtClean="0"/>
              <a:t>14</a:t>
            </a:fld>
            <a:endParaRPr lang="en-US"/>
          </a:p>
        </p:txBody>
      </p:sp>
      <p:pic>
        <p:nvPicPr>
          <p:cNvPr id="8" name="Picture 10"/>
          <p:cNvPicPr>
            <a:picLocks noChangeAspect="1" noChangeArrowheads="1"/>
          </p:cNvPicPr>
          <p:nvPr/>
        </p:nvPicPr>
        <p:blipFill>
          <a:blip r:embed="rId9" cstate="print"/>
          <a:srcRect/>
          <a:stretch>
            <a:fillRect/>
          </a:stretch>
        </p:blipFill>
        <p:spPr bwMode="auto">
          <a:xfrm rot="1749979">
            <a:off x="716952" y="6063436"/>
            <a:ext cx="470994" cy="563093"/>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10591613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fade">
                                      <p:cBhvr>
                                        <p:cTn id="7"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378767"/>
            <a:ext cx="7399718" cy="461665"/>
          </a:xfrm>
          <a:prstGeom prst="rect">
            <a:avLst/>
          </a:prstGeom>
          <a:noFill/>
        </p:spPr>
        <p:txBody>
          <a:bodyPr wrap="none" rtlCol="0">
            <a:spAutoFit/>
          </a:bodyPr>
          <a:lstStyle/>
          <a:p>
            <a:r>
              <a:rPr lang="en-US" sz="2400" dirty="0" smtClean="0"/>
              <a:t>How Does De-Identification Work in the HANDS System?</a:t>
            </a:r>
            <a:endParaRPr lang="en-US" sz="2400" dirty="0"/>
          </a:p>
        </p:txBody>
      </p:sp>
      <p:sp>
        <p:nvSpPr>
          <p:cNvPr id="3" name="Rectangle 2"/>
          <p:cNvSpPr/>
          <p:nvPr/>
        </p:nvSpPr>
        <p:spPr>
          <a:xfrm>
            <a:off x="838200" y="2438400"/>
            <a:ext cx="914400" cy="1828800"/>
          </a:xfrm>
          <a:prstGeom prst="rect">
            <a:avLst/>
          </a:prstGeom>
          <a:solidFill>
            <a:srgbClr val="C00000"/>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Agency 1 Data Source</a:t>
            </a:r>
            <a:endParaRPr lang="en-US" dirty="0"/>
          </a:p>
        </p:txBody>
      </p:sp>
      <p:sp>
        <p:nvSpPr>
          <p:cNvPr id="4" name="Rectangle 3"/>
          <p:cNvSpPr/>
          <p:nvPr/>
        </p:nvSpPr>
        <p:spPr>
          <a:xfrm>
            <a:off x="7391400" y="2438400"/>
            <a:ext cx="894080" cy="1828800"/>
          </a:xfrm>
          <a:prstGeom prst="rect">
            <a:avLst/>
          </a:prstGeom>
          <a:solidFill>
            <a:srgbClr val="C00000"/>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Agency 2 Data Source</a:t>
            </a:r>
            <a:endParaRPr lang="en-US" dirty="0"/>
          </a:p>
        </p:txBody>
      </p:sp>
      <p:cxnSp>
        <p:nvCxnSpPr>
          <p:cNvPr id="6" name="Straight Connector 5"/>
          <p:cNvCxnSpPr/>
          <p:nvPr/>
        </p:nvCxnSpPr>
        <p:spPr>
          <a:xfrm>
            <a:off x="2819400" y="1371600"/>
            <a:ext cx="0" cy="4191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324600" y="1371600"/>
            <a:ext cx="0" cy="4191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3810000" y="2590800"/>
            <a:ext cx="1524000" cy="1524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HANDS</a:t>
            </a:r>
            <a:endParaRPr lang="en-US" dirty="0"/>
          </a:p>
        </p:txBody>
      </p:sp>
      <p:sp>
        <p:nvSpPr>
          <p:cNvPr id="9" name="Hexagon 8"/>
          <p:cNvSpPr/>
          <p:nvPr/>
        </p:nvSpPr>
        <p:spPr>
          <a:xfrm>
            <a:off x="2209800" y="2933700"/>
            <a:ext cx="1143000" cy="838200"/>
          </a:xfrm>
          <a:prstGeom prst="hexago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t>DATA ADAPTER</a:t>
            </a:r>
            <a:endParaRPr lang="en-US" sz="1000" b="1" dirty="0"/>
          </a:p>
        </p:txBody>
      </p:sp>
      <p:sp>
        <p:nvSpPr>
          <p:cNvPr id="10" name="Hexagon 9"/>
          <p:cNvSpPr/>
          <p:nvPr/>
        </p:nvSpPr>
        <p:spPr>
          <a:xfrm>
            <a:off x="5791200" y="2933700"/>
            <a:ext cx="1143000" cy="838200"/>
          </a:xfrm>
          <a:prstGeom prst="hexago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t>DATA</a:t>
            </a:r>
          </a:p>
          <a:p>
            <a:pPr algn="ctr"/>
            <a:r>
              <a:rPr lang="en-US" sz="1000" b="1" dirty="0" smtClean="0"/>
              <a:t>ADAPTER</a:t>
            </a:r>
            <a:endParaRPr lang="en-US" sz="1000" b="1" dirty="0"/>
          </a:p>
        </p:txBody>
      </p:sp>
      <p:cxnSp>
        <p:nvCxnSpPr>
          <p:cNvPr id="12" name="Straight Arrow Connector 11"/>
          <p:cNvCxnSpPr/>
          <p:nvPr/>
        </p:nvCxnSpPr>
        <p:spPr>
          <a:xfrm>
            <a:off x="1600200" y="3352800"/>
            <a:ext cx="838200" cy="0"/>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200400" y="3352800"/>
            <a:ext cx="762000" cy="0"/>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5181600" y="3352800"/>
            <a:ext cx="762000" cy="0"/>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705600" y="3352800"/>
            <a:ext cx="838200" cy="0"/>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698731" y="5257800"/>
            <a:ext cx="1787669" cy="369332"/>
          </a:xfrm>
          <a:prstGeom prst="rect">
            <a:avLst/>
          </a:prstGeom>
          <a:noFill/>
        </p:spPr>
        <p:txBody>
          <a:bodyPr wrap="none" rtlCol="0">
            <a:spAutoFit/>
          </a:bodyPr>
          <a:lstStyle/>
          <a:p>
            <a:r>
              <a:rPr lang="en-US" dirty="0" smtClean="0"/>
              <a:t>Agency Firewalls</a:t>
            </a:r>
            <a:endParaRPr lang="en-US" dirty="0"/>
          </a:p>
        </p:txBody>
      </p:sp>
      <p:cxnSp>
        <p:nvCxnSpPr>
          <p:cNvPr id="21" name="Straight Arrow Connector 20"/>
          <p:cNvCxnSpPr/>
          <p:nvPr/>
        </p:nvCxnSpPr>
        <p:spPr>
          <a:xfrm>
            <a:off x="5562600" y="5442466"/>
            <a:ext cx="60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971800" y="5459492"/>
            <a:ext cx="6096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971800" y="1512054"/>
            <a:ext cx="3200400" cy="830997"/>
          </a:xfrm>
          <a:prstGeom prst="rect">
            <a:avLst/>
          </a:prstGeom>
          <a:noFill/>
        </p:spPr>
        <p:txBody>
          <a:bodyPr wrap="square" rtlCol="0">
            <a:spAutoFit/>
          </a:bodyPr>
          <a:lstStyle/>
          <a:p>
            <a:pPr algn="ctr"/>
            <a:r>
              <a:rPr lang="en-US" sz="1600" dirty="0" smtClean="0"/>
              <a:t>The Data Adapters prepare </a:t>
            </a:r>
            <a:r>
              <a:rPr lang="en-US" sz="1600" dirty="0"/>
              <a:t>the </a:t>
            </a:r>
            <a:r>
              <a:rPr lang="en-US" sz="1600" dirty="0" smtClean="0"/>
              <a:t>data (including de-identification) before leaving the agency firewall.</a:t>
            </a:r>
            <a:endParaRPr lang="en-US" sz="1600" dirty="0"/>
          </a:p>
        </p:txBody>
      </p:sp>
      <p:pic>
        <p:nvPicPr>
          <p:cNvPr id="20" name="Picture 9"/>
          <p:cNvPicPr>
            <a:picLocks noChangeAspect="1" noChangeArrowheads="1"/>
          </p:cNvPicPr>
          <p:nvPr/>
        </p:nvPicPr>
        <p:blipFill>
          <a:blip r:embed="rId2" cstate="print"/>
          <a:srcRect/>
          <a:stretch>
            <a:fillRect/>
          </a:stretch>
        </p:blipFill>
        <p:spPr bwMode="auto">
          <a:xfrm rot="2233358">
            <a:off x="454643" y="5821622"/>
            <a:ext cx="694015" cy="580827"/>
          </a:xfrm>
          <a:prstGeom prst="rect">
            <a:avLst/>
          </a:prstGeom>
          <a:noFill/>
          <a:ln w="9525">
            <a:noFill/>
            <a:miter lim="800000"/>
            <a:headEnd/>
            <a:tailEnd/>
          </a:ln>
        </p:spPr>
      </p:pic>
      <p:sp>
        <p:nvSpPr>
          <p:cNvPr id="13" name="Slide Number Placeholder 12"/>
          <p:cNvSpPr>
            <a:spLocks noGrp="1"/>
          </p:cNvSpPr>
          <p:nvPr>
            <p:ph type="sldNum" sz="quarter" idx="12"/>
          </p:nvPr>
        </p:nvSpPr>
        <p:spPr/>
        <p:txBody>
          <a:bodyPr/>
          <a:lstStyle/>
          <a:p>
            <a:fld id="{34C092D6-8869-4133-9A16-3C1AEDD4B6B4}" type="slidenum">
              <a:rPr lang="en-US" smtClean="0"/>
              <a:t>15</a:t>
            </a:fld>
            <a:endParaRPr lang="en-US"/>
          </a:p>
        </p:txBody>
      </p:sp>
      <p:pic>
        <p:nvPicPr>
          <p:cNvPr id="24" name="Picture 10"/>
          <p:cNvPicPr>
            <a:picLocks noChangeAspect="1" noChangeArrowheads="1"/>
          </p:cNvPicPr>
          <p:nvPr/>
        </p:nvPicPr>
        <p:blipFill>
          <a:blip r:embed="rId3" cstate="print"/>
          <a:srcRect/>
          <a:stretch>
            <a:fillRect/>
          </a:stretch>
        </p:blipFill>
        <p:spPr bwMode="auto">
          <a:xfrm rot="1749979">
            <a:off x="913434" y="5647345"/>
            <a:ext cx="664398" cy="794315"/>
          </a:xfrm>
          <a:prstGeom prst="rect">
            <a:avLst/>
          </a:prstGeom>
          <a:noFill/>
          <a:ln w="9525">
            <a:noFill/>
            <a:miter lim="800000"/>
            <a:headEnd/>
            <a:tailEnd/>
          </a:ln>
        </p:spPr>
      </p:pic>
    </p:spTree>
    <p:extLst>
      <p:ext uri="{BB962C8B-B14F-4D97-AF65-F5344CB8AC3E}">
        <p14:creationId xmlns:p14="http://schemas.microsoft.com/office/powerpoint/2010/main" val="39563710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1"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0"/>
                                        <p:tgtEl>
                                          <p:spTgt spid="9"/>
                                        </p:tgtEl>
                                      </p:cBhvr>
                                    </p:animEffect>
                                    <p:anim calcmode="lin" valueType="num">
                                      <p:cBhvr>
                                        <p:cTn id="8" dur="5000" fill="hold"/>
                                        <p:tgtEl>
                                          <p:spTgt spid="9"/>
                                        </p:tgtEl>
                                        <p:attrNameLst>
                                          <p:attrName>ppt_w</p:attrName>
                                        </p:attrNameLst>
                                      </p:cBhvr>
                                      <p:tavLst>
                                        <p:tav tm="0" fmla="#ppt_w*sin(2.5*pi*$)">
                                          <p:val>
                                            <p:fltVal val="0"/>
                                          </p:val>
                                        </p:tav>
                                        <p:tav tm="100000">
                                          <p:val>
                                            <p:fltVal val="1"/>
                                          </p:val>
                                        </p:tav>
                                      </p:tavLst>
                                    </p:anim>
                                    <p:anim calcmode="lin" valueType="num">
                                      <p:cBhvr>
                                        <p:cTn id="9" dur="5000" fill="hold"/>
                                        <p:tgtEl>
                                          <p:spTgt spid="9"/>
                                        </p:tgtEl>
                                        <p:attrNameLst>
                                          <p:attrName>ppt_h</p:attrName>
                                        </p:attrNameLst>
                                      </p:cBhvr>
                                      <p:tavLst>
                                        <p:tav tm="0">
                                          <p:val>
                                            <p:strVal val="#ppt_h"/>
                                          </p:val>
                                        </p:tav>
                                        <p:tav tm="100000">
                                          <p:val>
                                            <p:strVal val="#ppt_h"/>
                                          </p:val>
                                        </p:tav>
                                      </p:tavLst>
                                    </p:anim>
                                  </p:childTnLst>
                                </p:cTn>
                              </p:par>
                              <p:par>
                                <p:cTn id="10" presetID="45" presetClass="entr" presetSubtype="0" fill="hold" grpId="1"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0"/>
                                        <p:tgtEl>
                                          <p:spTgt spid="10"/>
                                        </p:tgtEl>
                                      </p:cBhvr>
                                    </p:animEffect>
                                    <p:anim calcmode="lin" valueType="num">
                                      <p:cBhvr>
                                        <p:cTn id="13" dur="5000" fill="hold"/>
                                        <p:tgtEl>
                                          <p:spTgt spid="10"/>
                                        </p:tgtEl>
                                        <p:attrNameLst>
                                          <p:attrName>ppt_w</p:attrName>
                                        </p:attrNameLst>
                                      </p:cBhvr>
                                      <p:tavLst>
                                        <p:tav tm="0" fmla="#ppt_w*sin(2.5*pi*$)">
                                          <p:val>
                                            <p:fltVal val="0"/>
                                          </p:val>
                                        </p:tav>
                                        <p:tav tm="100000">
                                          <p:val>
                                            <p:fltVal val="1"/>
                                          </p:val>
                                        </p:tav>
                                      </p:tavLst>
                                    </p:anim>
                                    <p:anim calcmode="lin" valueType="num">
                                      <p:cBhvr>
                                        <p:cTn id="14" dur="50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animBg="1"/>
      <p:bldP spid="10"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creenCapture_5-29-2012 2.36.25 PM.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713824" y="609600"/>
            <a:ext cx="6972976" cy="5821363"/>
          </a:xfrm>
          <a:ln w="3175">
            <a:solidFill>
              <a:schemeClr val="tx1"/>
            </a:solidFill>
          </a:ln>
        </p:spPr>
      </p:pic>
      <p:sp>
        <p:nvSpPr>
          <p:cNvPr id="6" name="TextBox 5"/>
          <p:cNvSpPr txBox="1"/>
          <p:nvPr/>
        </p:nvSpPr>
        <p:spPr>
          <a:xfrm>
            <a:off x="152400" y="838200"/>
            <a:ext cx="1524001" cy="2862322"/>
          </a:xfrm>
          <a:prstGeom prst="rect">
            <a:avLst/>
          </a:prstGeom>
          <a:noFill/>
        </p:spPr>
        <p:txBody>
          <a:bodyPr wrap="square" rtlCol="0">
            <a:spAutoFit/>
          </a:bodyPr>
          <a:lstStyle/>
          <a:p>
            <a:r>
              <a:rPr lang="en-US" dirty="0" smtClean="0"/>
              <a:t>Data being linked and pulled from multiple agency Data Adapters.</a:t>
            </a:r>
          </a:p>
          <a:p>
            <a:endParaRPr lang="en-US" dirty="0"/>
          </a:p>
          <a:p>
            <a:r>
              <a:rPr lang="en-US" dirty="0" smtClean="0"/>
              <a:t>This used to take MUCH LONGER.</a:t>
            </a:r>
            <a:endParaRPr lang="en-US" dirty="0"/>
          </a:p>
        </p:txBody>
      </p:sp>
      <p:sp>
        <p:nvSpPr>
          <p:cNvPr id="2" name="Rectangle 1"/>
          <p:cNvSpPr/>
          <p:nvPr/>
        </p:nvSpPr>
        <p:spPr>
          <a:xfrm>
            <a:off x="152400" y="76200"/>
            <a:ext cx="8866145" cy="461665"/>
          </a:xfrm>
          <a:prstGeom prst="rect">
            <a:avLst/>
          </a:prstGeom>
        </p:spPr>
        <p:txBody>
          <a:bodyPr wrap="none">
            <a:spAutoFit/>
          </a:bodyPr>
          <a:lstStyle/>
          <a:p>
            <a:r>
              <a:rPr lang="en-US" b="1" dirty="0" smtClean="0"/>
              <a:t>What do we get after creating the Linking Directory?  </a:t>
            </a:r>
            <a:r>
              <a:rPr lang="en-US" sz="2400" b="1" dirty="0" smtClean="0">
                <a:solidFill>
                  <a:srgbClr val="00AC00"/>
                </a:solidFill>
              </a:rPr>
              <a:t>HANDS </a:t>
            </a:r>
            <a:r>
              <a:rPr lang="en-US" sz="2400" b="1" dirty="0">
                <a:solidFill>
                  <a:srgbClr val="00AC00"/>
                </a:solidFill>
              </a:rPr>
              <a:t>Linking in </a:t>
            </a:r>
            <a:r>
              <a:rPr lang="en-US" sz="2400" b="1" dirty="0" smtClean="0">
                <a:solidFill>
                  <a:srgbClr val="00AC00"/>
                </a:solidFill>
              </a:rPr>
              <a:t>Action!</a:t>
            </a:r>
            <a:endParaRPr lang="en-US" sz="2400" b="1" dirty="0">
              <a:solidFill>
                <a:srgbClr val="00AC00"/>
              </a:solidFill>
            </a:endParaRPr>
          </a:p>
        </p:txBody>
      </p:sp>
      <p:pic>
        <p:nvPicPr>
          <p:cNvPr id="7" name="Picture 9"/>
          <p:cNvPicPr>
            <a:picLocks noChangeAspect="1" noChangeArrowheads="1"/>
          </p:cNvPicPr>
          <p:nvPr/>
        </p:nvPicPr>
        <p:blipFill>
          <a:blip r:embed="rId5" cstate="print"/>
          <a:srcRect/>
          <a:stretch>
            <a:fillRect/>
          </a:stretch>
        </p:blipFill>
        <p:spPr bwMode="auto">
          <a:xfrm rot="2233358">
            <a:off x="454643" y="5821622"/>
            <a:ext cx="694015" cy="580827"/>
          </a:xfrm>
          <a:prstGeom prst="rect">
            <a:avLst/>
          </a:prstGeom>
          <a:noFill/>
          <a:ln w="9525">
            <a:noFill/>
            <a:miter lim="800000"/>
            <a:headEnd/>
            <a:tailEnd/>
          </a:ln>
        </p:spPr>
      </p:pic>
      <p:sp>
        <p:nvSpPr>
          <p:cNvPr id="8" name="Slide Number Placeholder 7"/>
          <p:cNvSpPr>
            <a:spLocks noGrp="1"/>
          </p:cNvSpPr>
          <p:nvPr>
            <p:ph type="sldNum" sz="quarter" idx="12"/>
          </p:nvPr>
        </p:nvSpPr>
        <p:spPr/>
        <p:txBody>
          <a:bodyPr/>
          <a:lstStyle/>
          <a:p>
            <a:fld id="{34C092D6-8869-4133-9A16-3C1AEDD4B6B4}" type="slidenum">
              <a:rPr lang="en-US" smtClean="0"/>
              <a:t>16</a:t>
            </a:fld>
            <a:endParaRPr lang="en-US"/>
          </a:p>
        </p:txBody>
      </p:sp>
      <p:pic>
        <p:nvPicPr>
          <p:cNvPr id="9" name="Picture 10"/>
          <p:cNvPicPr>
            <a:picLocks noChangeAspect="1" noChangeArrowheads="1"/>
          </p:cNvPicPr>
          <p:nvPr/>
        </p:nvPicPr>
        <p:blipFill>
          <a:blip r:embed="rId6" cstate="print"/>
          <a:srcRect/>
          <a:stretch>
            <a:fillRect/>
          </a:stretch>
        </p:blipFill>
        <p:spPr bwMode="auto">
          <a:xfrm rot="1749979">
            <a:off x="872276" y="5512546"/>
            <a:ext cx="483822" cy="578429"/>
          </a:xfrm>
          <a:prstGeom prst="rect">
            <a:avLst/>
          </a:prstGeom>
          <a:noFill/>
          <a:ln w="9525">
            <a:noFill/>
            <a:miter lim="800000"/>
            <a:headEnd/>
            <a:tailEnd/>
          </a:ln>
        </p:spPr>
      </p:pic>
    </p:spTree>
    <p:extLst>
      <p:ext uri="{BB962C8B-B14F-4D97-AF65-F5344CB8AC3E}">
        <p14:creationId xmlns:p14="http://schemas.microsoft.com/office/powerpoint/2010/main" val="3930727116"/>
      </p:ext>
    </p:extLst>
  </p:cSld>
  <p:clrMapOvr>
    <a:masterClrMapping/>
  </p:clrMapOvr>
  <p:timing>
    <p:tnLst>
      <p:par>
        <p:cTn xmlns:p14="http://schemas.microsoft.com/office/powerpoint/2010/mai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26473" y="1447800"/>
            <a:ext cx="4278735" cy="584776"/>
          </a:xfrm>
          <a:prstGeom prst="rect">
            <a:avLst/>
          </a:prstGeom>
          <a:noFill/>
        </p:spPr>
        <p:txBody>
          <a:bodyPr wrap="none">
            <a:spAutoFit/>
          </a:bodyPr>
          <a:lstStyle/>
          <a:p>
            <a:pPr>
              <a:defRPr/>
            </a:pPr>
            <a:r>
              <a:rPr lang="en-US" sz="3200" b="1" dirty="0" smtClean="0">
                <a:solidFill>
                  <a:srgbClr val="FF0000"/>
                </a:solidFill>
                <a:effectLst>
                  <a:outerShdw blurRad="38100" dist="38100" dir="2700000" algn="tl">
                    <a:srgbClr val="000000">
                      <a:alpha val="43137"/>
                    </a:srgbClr>
                  </a:outerShdw>
                </a:effectLst>
                <a:latin typeface="Garamond" pitchFamily="18" charset="0"/>
              </a:rPr>
              <a:t>Five </a:t>
            </a:r>
            <a:r>
              <a:rPr lang="en-US" sz="3200" b="1" dirty="0">
                <a:solidFill>
                  <a:srgbClr val="FF0000"/>
                </a:solidFill>
                <a:effectLst>
                  <a:outerShdw blurRad="38100" dist="38100" dir="2700000" algn="tl">
                    <a:srgbClr val="000000">
                      <a:alpha val="43137"/>
                    </a:srgbClr>
                  </a:outerShdw>
                </a:effectLst>
                <a:latin typeface="Garamond" pitchFamily="18" charset="0"/>
              </a:rPr>
              <a:t>Localities (Wave I)</a:t>
            </a:r>
          </a:p>
        </p:txBody>
      </p:sp>
      <p:sp>
        <p:nvSpPr>
          <p:cNvPr id="4" name="Rectangle 3"/>
          <p:cNvSpPr/>
          <p:nvPr/>
        </p:nvSpPr>
        <p:spPr>
          <a:xfrm>
            <a:off x="381000" y="2895600"/>
            <a:ext cx="8534400" cy="3416320"/>
          </a:xfrm>
          <a:prstGeom prst="rect">
            <a:avLst/>
          </a:prstGeom>
        </p:spPr>
        <p:txBody>
          <a:bodyPr>
            <a:spAutoFit/>
          </a:bodyPr>
          <a:lstStyle/>
          <a:p>
            <a:pPr indent="228600" fontAlgn="auto">
              <a:spcAft>
                <a:spcPts val="0"/>
              </a:spcAft>
              <a:defRPr/>
            </a:pPr>
            <a:r>
              <a:rPr lang="en-US" sz="2400" u="sng" dirty="0">
                <a:latin typeface="Constantia" pitchFamily="18" charset="0"/>
              </a:rPr>
              <a:t>Sample</a:t>
            </a:r>
          </a:p>
          <a:p>
            <a:pPr indent="228600" fontAlgn="auto">
              <a:spcAft>
                <a:spcPts val="0"/>
              </a:spcAft>
              <a:defRPr/>
            </a:pPr>
            <a:endParaRPr lang="en-US" sz="800" dirty="0">
              <a:latin typeface="Constantia" pitchFamily="18" charset="0"/>
            </a:endParaRPr>
          </a:p>
          <a:p>
            <a:pPr marL="914400" lvl="1" indent="-457200" fontAlgn="auto">
              <a:spcAft>
                <a:spcPts val="0"/>
              </a:spcAft>
              <a:buFont typeface="Arial" pitchFamily="34" charset="0"/>
              <a:buChar char="•"/>
              <a:defRPr/>
            </a:pPr>
            <a:r>
              <a:rPr lang="en-US" sz="2400" dirty="0">
                <a:latin typeface="Constantia" pitchFamily="18" charset="0"/>
              </a:rPr>
              <a:t>From </a:t>
            </a:r>
            <a:r>
              <a:rPr lang="en-US" sz="2400" i="1" dirty="0">
                <a:latin typeface="Constantia" pitchFamily="18" charset="0"/>
              </a:rPr>
              <a:t>five</a:t>
            </a:r>
            <a:r>
              <a:rPr lang="en-US" sz="2400" dirty="0">
                <a:latin typeface="Constantia" pitchFamily="18" charset="0"/>
              </a:rPr>
              <a:t> localities, subsidy children = 6009</a:t>
            </a:r>
          </a:p>
          <a:p>
            <a:pPr fontAlgn="auto">
              <a:spcAft>
                <a:spcPts val="0"/>
              </a:spcAft>
              <a:defRPr/>
            </a:pPr>
            <a:endParaRPr lang="en-US" sz="800" dirty="0">
              <a:latin typeface="Constantia" pitchFamily="18" charset="0"/>
            </a:endParaRPr>
          </a:p>
          <a:p>
            <a:pPr marL="971550" indent="-514350" fontAlgn="auto">
              <a:spcAft>
                <a:spcPts val="0"/>
              </a:spcAft>
              <a:buFont typeface="Arial" pitchFamily="34" charset="0"/>
              <a:buChar char="•"/>
              <a:defRPr/>
            </a:pPr>
            <a:r>
              <a:rPr lang="en-US" sz="2400" dirty="0">
                <a:latin typeface="Constantia" pitchFamily="18" charset="0"/>
              </a:rPr>
              <a:t>Youngest were infants (n = 1230);  Oldest 16 by end of study period (n = 26)</a:t>
            </a:r>
          </a:p>
          <a:p>
            <a:pPr marL="457200" fontAlgn="auto">
              <a:spcAft>
                <a:spcPts val="0"/>
              </a:spcAft>
              <a:defRPr/>
            </a:pPr>
            <a:endParaRPr lang="en-US" sz="800" dirty="0">
              <a:latin typeface="Constantia" pitchFamily="18" charset="0"/>
            </a:endParaRPr>
          </a:p>
          <a:p>
            <a:pPr marL="971550" lvl="1" indent="-514350" fontAlgn="auto">
              <a:spcAft>
                <a:spcPts val="0"/>
              </a:spcAft>
              <a:buFont typeface="Arial" pitchFamily="34" charset="0"/>
              <a:buChar char="•"/>
              <a:defRPr/>
            </a:pPr>
            <a:r>
              <a:rPr lang="en-US" sz="2400" dirty="0">
                <a:latin typeface="Constantia" pitchFamily="18" charset="0"/>
              </a:rPr>
              <a:t> 1862  with birth date between '9/30/2001' and '9/30/2004‘</a:t>
            </a:r>
          </a:p>
          <a:p>
            <a:pPr marL="971550" indent="-514350" fontAlgn="auto">
              <a:spcAft>
                <a:spcPts val="0"/>
              </a:spcAft>
              <a:buFont typeface="Arial" pitchFamily="34" charset="0"/>
              <a:buChar char="•"/>
              <a:defRPr/>
            </a:pPr>
            <a:endParaRPr lang="en-US" sz="2400" dirty="0">
              <a:latin typeface="Constantia" pitchFamily="18" charset="0"/>
            </a:endParaRPr>
          </a:p>
          <a:p>
            <a:pPr indent="457200" fontAlgn="auto">
              <a:spcAft>
                <a:spcPts val="0"/>
              </a:spcAft>
              <a:defRPr/>
            </a:pPr>
            <a:endParaRPr lang="en-US" sz="2400" dirty="0">
              <a:latin typeface="Constantia" pitchFamily="18" charset="0"/>
            </a:endParaRPr>
          </a:p>
        </p:txBody>
      </p:sp>
      <p:sp>
        <p:nvSpPr>
          <p:cNvPr id="27653" name="TextBox 4"/>
          <p:cNvSpPr txBox="1">
            <a:spLocks noChangeArrowheads="1"/>
          </p:cNvSpPr>
          <p:nvPr/>
        </p:nvSpPr>
        <p:spPr bwMode="auto">
          <a:xfrm>
            <a:off x="604633" y="2357735"/>
            <a:ext cx="35662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u="sng" dirty="0">
                <a:latin typeface="Constantia" pitchFamily="18" charset="0"/>
              </a:rPr>
              <a:t>Time period</a:t>
            </a:r>
            <a:r>
              <a:rPr lang="en-US" sz="2400" dirty="0">
                <a:latin typeface="Constantia" pitchFamily="18" charset="0"/>
              </a:rPr>
              <a:t>:  2006</a:t>
            </a:r>
            <a:r>
              <a:rPr lang="en-US" sz="2400" dirty="0">
                <a:solidFill>
                  <a:srgbClr val="FF0000"/>
                </a:solidFill>
                <a:latin typeface="Constantia" pitchFamily="18" charset="0"/>
              </a:rPr>
              <a:t> </a:t>
            </a:r>
            <a:r>
              <a:rPr lang="en-US" sz="2400" dirty="0">
                <a:latin typeface="Constantia" pitchFamily="18" charset="0"/>
              </a:rPr>
              <a:t>– 2010</a:t>
            </a:r>
          </a:p>
        </p:txBody>
      </p:sp>
      <p:sp>
        <p:nvSpPr>
          <p:cNvPr id="6" name="Rectangle 5"/>
          <p:cNvSpPr/>
          <p:nvPr/>
        </p:nvSpPr>
        <p:spPr>
          <a:xfrm>
            <a:off x="533400" y="381000"/>
            <a:ext cx="8077200" cy="769441"/>
          </a:xfrm>
          <a:prstGeom prst="rect">
            <a:avLst/>
          </a:prstGeom>
        </p:spPr>
        <p:txBody>
          <a:bodyPr wrap="square">
            <a:spAutoFit/>
          </a:bodyPr>
          <a:lstStyle/>
          <a:p>
            <a:pPr>
              <a:defRPr/>
            </a:pPr>
            <a:r>
              <a:rPr lang="en-US" sz="4400" b="1" dirty="0" smtClean="0">
                <a:solidFill>
                  <a:srgbClr val="00AC00"/>
                </a:solidFill>
                <a:effectLst>
                  <a:outerShdw blurRad="38100" dist="38100" dir="2700000" algn="tl">
                    <a:srgbClr val="000000"/>
                  </a:outerShdw>
                </a:effectLst>
                <a:latin typeface="Garamond" pitchFamily="18" charset="0"/>
              </a:rPr>
              <a:t>Initial Research Study</a:t>
            </a:r>
            <a:endParaRPr lang="en-US" sz="4400" b="1" dirty="0">
              <a:solidFill>
                <a:srgbClr val="00AC00"/>
              </a:solidFill>
              <a:effectLst>
                <a:outerShdw blurRad="38100" dist="38100" dir="2700000" algn="tl">
                  <a:srgbClr val="000000"/>
                </a:outerShdw>
              </a:effectLst>
              <a:latin typeface="Garamond" pitchFamily="18" charset="0"/>
            </a:endParaRPr>
          </a:p>
        </p:txBody>
      </p:sp>
      <p:pic>
        <p:nvPicPr>
          <p:cNvPr id="8" name="Picture 9"/>
          <p:cNvPicPr>
            <a:picLocks noChangeAspect="1" noChangeArrowheads="1"/>
          </p:cNvPicPr>
          <p:nvPr/>
        </p:nvPicPr>
        <p:blipFill>
          <a:blip r:embed="rId3" cstate="print"/>
          <a:srcRect/>
          <a:stretch>
            <a:fillRect/>
          </a:stretch>
        </p:blipFill>
        <p:spPr bwMode="auto">
          <a:xfrm rot="2233358">
            <a:off x="454643" y="5821622"/>
            <a:ext cx="694015" cy="580827"/>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34C092D6-8869-4133-9A16-3C1AEDD4B6B4}" type="slidenum">
              <a:rPr lang="en-US" smtClean="0"/>
              <a:t>17</a:t>
            </a:fld>
            <a:endParaRPr lang="en-US"/>
          </a:p>
        </p:txBody>
      </p:sp>
      <p:pic>
        <p:nvPicPr>
          <p:cNvPr id="9" name="Picture 10"/>
          <p:cNvPicPr>
            <a:picLocks noChangeAspect="1" noChangeArrowheads="1"/>
          </p:cNvPicPr>
          <p:nvPr/>
        </p:nvPicPr>
        <p:blipFill>
          <a:blip r:embed="rId4" cstate="print"/>
          <a:srcRect/>
          <a:stretch>
            <a:fillRect/>
          </a:stretch>
        </p:blipFill>
        <p:spPr bwMode="auto">
          <a:xfrm rot="1749979">
            <a:off x="837234" y="5647345"/>
            <a:ext cx="664398" cy="794315"/>
          </a:xfrm>
          <a:prstGeom prst="rect">
            <a:avLst/>
          </a:prstGeom>
          <a:noFill/>
          <a:ln w="9525">
            <a:noFill/>
            <a:miter lim="800000"/>
            <a:headEnd/>
            <a:tailEnd/>
          </a:ln>
        </p:spPr>
      </p:pic>
    </p:spTree>
    <p:extLst>
      <p:ext uri="{BB962C8B-B14F-4D97-AF65-F5344CB8AC3E}">
        <p14:creationId xmlns:p14="http://schemas.microsoft.com/office/powerpoint/2010/main" val="281731587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1"/>
          <p:cNvSpPr txBox="1">
            <a:spLocks/>
          </p:cNvSpPr>
          <p:nvPr/>
        </p:nvSpPr>
        <p:spPr bwMode="auto">
          <a:xfrm>
            <a:off x="152400" y="2165270"/>
            <a:ext cx="82296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228600" eaLnBrk="0" hangingPunct="0">
              <a:defRPr>
                <a:solidFill>
                  <a:schemeClr val="tx1"/>
                </a:solidFill>
                <a:latin typeface="Arial" charset="0"/>
                <a:cs typeface="Arial" charset="0"/>
              </a:defRPr>
            </a:lvl1pPr>
            <a:lvl2pPr marL="639763" indent="-22860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20000"/>
              </a:spcBef>
              <a:buClr>
                <a:schemeClr val="accent1"/>
              </a:buClr>
              <a:buFont typeface="Arial" charset="0"/>
              <a:buNone/>
            </a:pPr>
            <a:endParaRPr lang="en-US" sz="2400" dirty="0">
              <a:solidFill>
                <a:schemeClr val="tx2"/>
              </a:solidFill>
              <a:latin typeface="Century Gothic" pitchFamily="34" charset="0"/>
            </a:endParaRPr>
          </a:p>
          <a:p>
            <a:pPr lvl="1" eaLnBrk="1" hangingPunct="1">
              <a:spcBef>
                <a:spcPct val="20000"/>
              </a:spcBef>
              <a:buClr>
                <a:schemeClr val="accent2"/>
              </a:buClr>
              <a:buFont typeface="Arial" charset="0"/>
              <a:buChar char="•"/>
            </a:pPr>
            <a:r>
              <a:rPr lang="en-US" sz="2800" dirty="0">
                <a:latin typeface="Constantia" pitchFamily="18" charset="0"/>
              </a:rPr>
              <a:t>888 vendors received subsidy payments during study time period </a:t>
            </a:r>
          </a:p>
          <a:p>
            <a:pPr lvl="1" eaLnBrk="1" hangingPunct="1">
              <a:spcBef>
                <a:spcPct val="20000"/>
              </a:spcBef>
              <a:buClr>
                <a:schemeClr val="accent2"/>
              </a:buClr>
              <a:buFont typeface="Arial" charset="0"/>
              <a:buNone/>
            </a:pPr>
            <a:endParaRPr lang="en-US" sz="900" dirty="0">
              <a:latin typeface="Constantia" pitchFamily="18" charset="0"/>
            </a:endParaRPr>
          </a:p>
          <a:p>
            <a:pPr lvl="1" eaLnBrk="1" hangingPunct="1">
              <a:spcBef>
                <a:spcPct val="20000"/>
              </a:spcBef>
              <a:buClr>
                <a:schemeClr val="accent2"/>
              </a:buClr>
              <a:buFont typeface="Arial" charset="0"/>
              <a:buChar char="•"/>
            </a:pPr>
            <a:r>
              <a:rPr lang="en-US" sz="2800" dirty="0">
                <a:latin typeface="Constantia" pitchFamily="18" charset="0"/>
              </a:rPr>
              <a:t>452 matched to licensing data (51% )</a:t>
            </a:r>
          </a:p>
          <a:p>
            <a:pPr lvl="1" eaLnBrk="1" hangingPunct="1">
              <a:spcBef>
                <a:spcPct val="20000"/>
              </a:spcBef>
              <a:buClr>
                <a:schemeClr val="accent2"/>
              </a:buClr>
              <a:buFont typeface="Arial" charset="0"/>
              <a:buNone/>
            </a:pPr>
            <a:endParaRPr lang="en-US" sz="900" i="1" dirty="0">
              <a:latin typeface="Constantia" pitchFamily="18" charset="0"/>
            </a:endParaRPr>
          </a:p>
          <a:p>
            <a:pPr lvl="1" eaLnBrk="1" hangingPunct="1">
              <a:spcBef>
                <a:spcPct val="20000"/>
              </a:spcBef>
              <a:buClr>
                <a:schemeClr val="accent2"/>
              </a:buClr>
              <a:buFont typeface="Arial" charset="0"/>
              <a:buNone/>
            </a:pPr>
            <a:r>
              <a:rPr lang="en-US" sz="2800" i="1" dirty="0">
                <a:latin typeface="Constantia" pitchFamily="18" charset="0"/>
              </a:rPr>
              <a:t>	This match accounts for 72 % of the total Wave I children receiving subsidy during that time </a:t>
            </a:r>
          </a:p>
          <a:p>
            <a:pPr eaLnBrk="1" hangingPunct="1">
              <a:spcBef>
                <a:spcPct val="20000"/>
              </a:spcBef>
              <a:buClr>
                <a:schemeClr val="accent1"/>
              </a:buClr>
              <a:buFont typeface="Arial" charset="0"/>
              <a:buNone/>
            </a:pPr>
            <a:endParaRPr lang="en-US" sz="2800" dirty="0">
              <a:solidFill>
                <a:schemeClr val="tx2"/>
              </a:solidFill>
              <a:latin typeface="Constantia" pitchFamily="18" charset="0"/>
            </a:endParaRPr>
          </a:p>
        </p:txBody>
      </p:sp>
      <p:sp>
        <p:nvSpPr>
          <p:cNvPr id="28675" name="TextBox 2"/>
          <p:cNvSpPr txBox="1">
            <a:spLocks noChangeArrowheads="1"/>
          </p:cNvSpPr>
          <p:nvPr/>
        </p:nvSpPr>
        <p:spPr bwMode="auto">
          <a:xfrm>
            <a:off x="1524000" y="99060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p>
        </p:txBody>
      </p:sp>
      <p:sp>
        <p:nvSpPr>
          <p:cNvPr id="4" name="TextBox 3"/>
          <p:cNvSpPr txBox="1"/>
          <p:nvPr/>
        </p:nvSpPr>
        <p:spPr>
          <a:xfrm>
            <a:off x="534431" y="1524000"/>
            <a:ext cx="5652509" cy="646331"/>
          </a:xfrm>
          <a:prstGeom prst="rect">
            <a:avLst/>
          </a:prstGeom>
          <a:noFill/>
        </p:spPr>
        <p:txBody>
          <a:bodyPr wrap="none">
            <a:spAutoFit/>
          </a:bodyPr>
          <a:lstStyle/>
          <a:p>
            <a:pPr>
              <a:defRPr/>
            </a:pPr>
            <a:r>
              <a:rPr lang="en-US" sz="3600" b="1" dirty="0">
                <a:solidFill>
                  <a:srgbClr val="FF0000"/>
                </a:solidFill>
                <a:effectLst>
                  <a:outerShdw blurRad="38100" dist="38100" dir="2700000" algn="tl">
                    <a:srgbClr val="000000">
                      <a:alpha val="43137"/>
                    </a:srgbClr>
                  </a:outerShdw>
                </a:effectLst>
                <a:latin typeface="Garamond" pitchFamily="18" charset="0"/>
              </a:rPr>
              <a:t>Subsidy to Licensing Match</a:t>
            </a:r>
          </a:p>
        </p:txBody>
      </p:sp>
      <p:sp>
        <p:nvSpPr>
          <p:cNvPr id="6" name="Rectangle 5"/>
          <p:cNvSpPr/>
          <p:nvPr/>
        </p:nvSpPr>
        <p:spPr>
          <a:xfrm>
            <a:off x="533400" y="381000"/>
            <a:ext cx="8077200" cy="707886"/>
          </a:xfrm>
          <a:prstGeom prst="rect">
            <a:avLst/>
          </a:prstGeom>
        </p:spPr>
        <p:txBody>
          <a:bodyPr wrap="square">
            <a:spAutoFit/>
          </a:bodyPr>
          <a:lstStyle/>
          <a:p>
            <a:pPr>
              <a:defRPr/>
            </a:pPr>
            <a:r>
              <a:rPr lang="en-US" sz="4000" b="1" dirty="0" smtClean="0">
                <a:solidFill>
                  <a:srgbClr val="00AC00"/>
                </a:solidFill>
                <a:effectLst>
                  <a:outerShdw blurRad="38100" dist="38100" dir="2700000" algn="tl">
                    <a:srgbClr val="000000"/>
                  </a:outerShdw>
                </a:effectLst>
                <a:latin typeface="Garamond" pitchFamily="18" charset="0"/>
              </a:rPr>
              <a:t>Initial Research Study</a:t>
            </a:r>
            <a:endParaRPr lang="en-US" sz="4000" b="1" dirty="0">
              <a:solidFill>
                <a:srgbClr val="00AC00"/>
              </a:solidFill>
              <a:effectLst>
                <a:outerShdw blurRad="38100" dist="38100" dir="2700000" algn="tl">
                  <a:srgbClr val="000000"/>
                </a:outerShdw>
              </a:effectLst>
              <a:latin typeface="Garamond" pitchFamily="18" charset="0"/>
            </a:endParaRPr>
          </a:p>
        </p:txBody>
      </p:sp>
      <p:pic>
        <p:nvPicPr>
          <p:cNvPr id="8" name="Picture 9"/>
          <p:cNvPicPr>
            <a:picLocks noChangeAspect="1" noChangeArrowheads="1"/>
          </p:cNvPicPr>
          <p:nvPr/>
        </p:nvPicPr>
        <p:blipFill>
          <a:blip r:embed="rId3" cstate="print"/>
          <a:srcRect/>
          <a:stretch>
            <a:fillRect/>
          </a:stretch>
        </p:blipFill>
        <p:spPr bwMode="auto">
          <a:xfrm rot="2233358">
            <a:off x="454643" y="5821622"/>
            <a:ext cx="694015" cy="580827"/>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34C092D6-8869-4133-9A16-3C1AEDD4B6B4}" type="slidenum">
              <a:rPr lang="en-US" smtClean="0"/>
              <a:t>18</a:t>
            </a:fld>
            <a:endParaRPr lang="en-US"/>
          </a:p>
        </p:txBody>
      </p:sp>
      <p:pic>
        <p:nvPicPr>
          <p:cNvPr id="9" name="Picture 10"/>
          <p:cNvPicPr>
            <a:picLocks noChangeAspect="1" noChangeArrowheads="1"/>
          </p:cNvPicPr>
          <p:nvPr/>
        </p:nvPicPr>
        <p:blipFill>
          <a:blip r:embed="rId4" cstate="print"/>
          <a:srcRect/>
          <a:stretch>
            <a:fillRect/>
          </a:stretch>
        </p:blipFill>
        <p:spPr bwMode="auto">
          <a:xfrm rot="1749979">
            <a:off x="913434" y="5723545"/>
            <a:ext cx="664398" cy="794315"/>
          </a:xfrm>
          <a:prstGeom prst="rect">
            <a:avLst/>
          </a:prstGeom>
          <a:noFill/>
          <a:ln w="9525">
            <a:noFill/>
            <a:miter lim="800000"/>
            <a:headEnd/>
            <a:tailEnd/>
          </a:ln>
        </p:spPr>
      </p:pic>
    </p:spTree>
    <p:extLst>
      <p:ext uri="{BB962C8B-B14F-4D97-AF65-F5344CB8AC3E}">
        <p14:creationId xmlns:p14="http://schemas.microsoft.com/office/powerpoint/2010/main" val="314963207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txBox="1">
            <a:spLocks/>
          </p:cNvSpPr>
          <p:nvPr/>
        </p:nvSpPr>
        <p:spPr>
          <a:xfrm>
            <a:off x="381000" y="1295400"/>
            <a:ext cx="8458200" cy="4648200"/>
          </a:xfrm>
          <a:prstGeom prst="rect">
            <a:avLst/>
          </a:prstGeom>
        </p:spPr>
        <p:txBody>
          <a:bodyPr/>
          <a:lst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a:lstStyle>
          <a:p>
            <a:pPr>
              <a:buFont typeface="Arial" pitchFamily="34" charset="0"/>
              <a:buNone/>
              <a:defRPr/>
            </a:pPr>
            <a:r>
              <a:rPr lang="en-US" sz="2800" b="1" dirty="0" smtClean="0">
                <a:solidFill>
                  <a:srgbClr val="FF0000"/>
                </a:solidFill>
                <a:effectLst>
                  <a:outerShdw blurRad="38100" dist="38100" dir="2700000" algn="tl">
                    <a:srgbClr val="000000">
                      <a:alpha val="43137"/>
                    </a:srgbClr>
                  </a:outerShdw>
                </a:effectLst>
                <a:latin typeface="Garamond" pitchFamily="18" charset="0"/>
              </a:rPr>
              <a:t>Research Q 1:  What type of care were parents choosing for their children with subsidy dollars?</a:t>
            </a:r>
          </a:p>
          <a:p>
            <a:pPr>
              <a:buFont typeface="Arial" pitchFamily="34" charset="0"/>
              <a:buNone/>
              <a:defRPr/>
            </a:pPr>
            <a:endParaRPr lang="en-US" sz="1100" dirty="0" smtClean="0">
              <a:latin typeface="Constantia" pitchFamily="18" charset="0"/>
            </a:endParaRPr>
          </a:p>
          <a:p>
            <a:pPr>
              <a:defRPr/>
            </a:pPr>
            <a:r>
              <a:rPr lang="en-US" sz="2800" dirty="0" smtClean="0">
                <a:latin typeface="Constantia" pitchFamily="18" charset="0"/>
              </a:rPr>
              <a:t>Substantially more parents (72.5%) enrolled their children in licensed child care compared to FFN (27.5%)</a:t>
            </a:r>
          </a:p>
          <a:p>
            <a:pPr>
              <a:buFont typeface="Arial" pitchFamily="34" charset="0"/>
              <a:buNone/>
              <a:defRPr/>
            </a:pPr>
            <a:endParaRPr lang="en-US" sz="1100" dirty="0" smtClean="0">
              <a:latin typeface="Constantia" pitchFamily="18" charset="0"/>
            </a:endParaRPr>
          </a:p>
          <a:p>
            <a:pPr>
              <a:defRPr/>
            </a:pPr>
            <a:r>
              <a:rPr lang="en-US" sz="2800" dirty="0" smtClean="0">
                <a:latin typeface="Constantia" pitchFamily="18" charset="0"/>
              </a:rPr>
              <a:t>Equally child care centers (44 %) and family  child care homes (44%), with 11% in religiously-exempt placements.</a:t>
            </a:r>
          </a:p>
          <a:p>
            <a:pPr>
              <a:defRPr/>
            </a:pPr>
            <a:endParaRPr lang="en-US" sz="2000" dirty="0" smtClean="0"/>
          </a:p>
          <a:p>
            <a:pPr marL="114300" indent="0">
              <a:buFont typeface="Arial" pitchFamily="34" charset="0"/>
              <a:buNone/>
              <a:defRPr/>
            </a:pPr>
            <a:r>
              <a:rPr lang="en-US" sz="2000" dirty="0" smtClean="0"/>
              <a:t> </a:t>
            </a:r>
          </a:p>
        </p:txBody>
      </p:sp>
      <p:sp>
        <p:nvSpPr>
          <p:cNvPr id="4" name="Rectangle 3"/>
          <p:cNvSpPr/>
          <p:nvPr/>
        </p:nvSpPr>
        <p:spPr>
          <a:xfrm>
            <a:off x="533400" y="381000"/>
            <a:ext cx="8077200" cy="707886"/>
          </a:xfrm>
          <a:prstGeom prst="rect">
            <a:avLst/>
          </a:prstGeom>
        </p:spPr>
        <p:txBody>
          <a:bodyPr wrap="square">
            <a:spAutoFit/>
          </a:bodyPr>
          <a:lstStyle/>
          <a:p>
            <a:pPr>
              <a:defRPr/>
            </a:pPr>
            <a:r>
              <a:rPr lang="en-US" sz="4000" b="1" dirty="0" smtClean="0">
                <a:solidFill>
                  <a:srgbClr val="00AC00"/>
                </a:solidFill>
                <a:effectLst>
                  <a:outerShdw blurRad="38100" dist="38100" dir="2700000" algn="tl">
                    <a:srgbClr val="000000"/>
                  </a:outerShdw>
                </a:effectLst>
                <a:latin typeface="Garamond" pitchFamily="18" charset="0"/>
              </a:rPr>
              <a:t>Initial Research Study</a:t>
            </a:r>
            <a:endParaRPr lang="en-US" sz="4000" b="1" dirty="0">
              <a:solidFill>
                <a:srgbClr val="00AC00"/>
              </a:solidFill>
              <a:effectLst>
                <a:outerShdw blurRad="38100" dist="38100" dir="2700000" algn="tl">
                  <a:srgbClr val="000000"/>
                </a:outerShdw>
              </a:effectLst>
              <a:latin typeface="Garamond" pitchFamily="18" charset="0"/>
            </a:endParaRPr>
          </a:p>
        </p:txBody>
      </p:sp>
      <p:pic>
        <p:nvPicPr>
          <p:cNvPr id="6" name="Picture 9"/>
          <p:cNvPicPr>
            <a:picLocks noChangeAspect="1" noChangeArrowheads="1"/>
          </p:cNvPicPr>
          <p:nvPr/>
        </p:nvPicPr>
        <p:blipFill>
          <a:blip r:embed="rId3" cstate="print"/>
          <a:srcRect/>
          <a:stretch>
            <a:fillRect/>
          </a:stretch>
        </p:blipFill>
        <p:spPr bwMode="auto">
          <a:xfrm rot="2233358">
            <a:off x="454643" y="5821622"/>
            <a:ext cx="694015" cy="580827"/>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34C092D6-8869-4133-9A16-3C1AEDD4B6B4}" type="slidenum">
              <a:rPr lang="en-US" smtClean="0"/>
              <a:t>19</a:t>
            </a:fld>
            <a:endParaRPr lang="en-US"/>
          </a:p>
        </p:txBody>
      </p:sp>
      <p:pic>
        <p:nvPicPr>
          <p:cNvPr id="7" name="Picture 10"/>
          <p:cNvPicPr>
            <a:picLocks noChangeAspect="1" noChangeArrowheads="1"/>
          </p:cNvPicPr>
          <p:nvPr/>
        </p:nvPicPr>
        <p:blipFill>
          <a:blip r:embed="rId4" cstate="print"/>
          <a:srcRect/>
          <a:stretch>
            <a:fillRect/>
          </a:stretch>
        </p:blipFill>
        <p:spPr bwMode="auto">
          <a:xfrm rot="1749979">
            <a:off x="974507" y="5586798"/>
            <a:ext cx="598030" cy="714969"/>
          </a:xfrm>
          <a:prstGeom prst="rect">
            <a:avLst/>
          </a:prstGeom>
          <a:noFill/>
          <a:ln w="9525">
            <a:noFill/>
            <a:miter lim="800000"/>
            <a:headEnd/>
            <a:tailEnd/>
          </a:ln>
        </p:spPr>
      </p:pic>
    </p:spTree>
    <p:extLst>
      <p:ext uri="{BB962C8B-B14F-4D97-AF65-F5344CB8AC3E}">
        <p14:creationId xmlns:p14="http://schemas.microsoft.com/office/powerpoint/2010/main" val="351835113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4294967295"/>
          </p:nvPr>
        </p:nvSpPr>
        <p:spPr>
          <a:xfrm>
            <a:off x="914400" y="990600"/>
            <a:ext cx="8229600" cy="5334000"/>
          </a:xfrm>
        </p:spPr>
        <p:txBody>
          <a:bodyPr rtlCol="0">
            <a:normAutofit/>
          </a:bodyPr>
          <a:lstStyle/>
          <a:p>
            <a:pPr eaLnBrk="1" fontAlgn="auto" hangingPunct="1">
              <a:lnSpc>
                <a:spcPct val="90000"/>
              </a:lnSpc>
              <a:spcAft>
                <a:spcPts val="0"/>
              </a:spcAft>
              <a:buFontTx/>
              <a:buNone/>
              <a:defRPr/>
            </a:pPr>
            <a:endParaRPr lang="en-US" sz="900" dirty="0" smtClean="0">
              <a:latin typeface="Constantia" pitchFamily="18" charset="0"/>
            </a:endParaRPr>
          </a:p>
          <a:p>
            <a:pPr eaLnBrk="1" fontAlgn="auto" hangingPunct="1">
              <a:lnSpc>
                <a:spcPct val="90000"/>
              </a:lnSpc>
              <a:spcAft>
                <a:spcPts val="0"/>
              </a:spcAft>
              <a:buFont typeface="Arial" pitchFamily="34" charset="0"/>
              <a:buChar char="•"/>
              <a:defRPr/>
            </a:pPr>
            <a:r>
              <a:rPr lang="en-US" sz="3200" dirty="0" smtClean="0">
                <a:solidFill>
                  <a:schemeClr val="tx1"/>
                </a:solidFill>
                <a:latin typeface="Constantia" pitchFamily="18" charset="0"/>
              </a:rPr>
              <a:t> Review purpose and development</a:t>
            </a:r>
          </a:p>
          <a:p>
            <a:pPr eaLnBrk="1" fontAlgn="auto" hangingPunct="1">
              <a:lnSpc>
                <a:spcPct val="90000"/>
              </a:lnSpc>
              <a:spcAft>
                <a:spcPts val="0"/>
              </a:spcAft>
              <a:buFont typeface="Arial" pitchFamily="34" charset="0"/>
              <a:buChar char="•"/>
              <a:defRPr/>
            </a:pPr>
            <a:r>
              <a:rPr lang="en-US" sz="3200" dirty="0">
                <a:latin typeface="Constantia" pitchFamily="18" charset="0"/>
              </a:rPr>
              <a:t> </a:t>
            </a:r>
            <a:r>
              <a:rPr lang="en-US" sz="3200" dirty="0" smtClean="0">
                <a:latin typeface="Constantia" pitchFamily="18" charset="0"/>
              </a:rPr>
              <a:t>Present an overview of its technology</a:t>
            </a:r>
          </a:p>
          <a:p>
            <a:pPr eaLnBrk="1" fontAlgn="auto" hangingPunct="1">
              <a:lnSpc>
                <a:spcPct val="90000"/>
              </a:lnSpc>
              <a:spcAft>
                <a:spcPts val="0"/>
              </a:spcAft>
              <a:buFont typeface="Arial" pitchFamily="34" charset="0"/>
              <a:buChar char="•"/>
              <a:defRPr/>
            </a:pPr>
            <a:r>
              <a:rPr lang="en-US" sz="3200" dirty="0">
                <a:solidFill>
                  <a:schemeClr val="tx1"/>
                </a:solidFill>
                <a:latin typeface="Constantia" pitchFamily="18" charset="0"/>
              </a:rPr>
              <a:t> </a:t>
            </a:r>
            <a:r>
              <a:rPr lang="en-US" sz="3200" dirty="0" smtClean="0">
                <a:latin typeface="Constantia" pitchFamily="18" charset="0"/>
              </a:rPr>
              <a:t>Present preliminary research results </a:t>
            </a:r>
          </a:p>
          <a:p>
            <a:pPr eaLnBrk="1" fontAlgn="auto" hangingPunct="1">
              <a:lnSpc>
                <a:spcPct val="90000"/>
              </a:lnSpc>
              <a:spcAft>
                <a:spcPts val="0"/>
              </a:spcAft>
              <a:buFont typeface="Arial" pitchFamily="34" charset="0"/>
              <a:buChar char="•"/>
              <a:defRPr/>
            </a:pPr>
            <a:r>
              <a:rPr lang="en-US" sz="3200" dirty="0">
                <a:solidFill>
                  <a:schemeClr val="tx1"/>
                </a:solidFill>
                <a:latin typeface="Constantia" pitchFamily="18" charset="0"/>
              </a:rPr>
              <a:t> </a:t>
            </a:r>
            <a:r>
              <a:rPr lang="en-US" sz="3200" dirty="0" smtClean="0">
                <a:solidFill>
                  <a:schemeClr val="tx1"/>
                </a:solidFill>
                <a:latin typeface="Constantia" pitchFamily="18" charset="0"/>
              </a:rPr>
              <a:t>Discuss current status, next steps</a:t>
            </a:r>
            <a:endParaRPr lang="en-US" sz="800" dirty="0">
              <a:latin typeface="Constantia" pitchFamily="18" charset="0"/>
            </a:endParaRPr>
          </a:p>
          <a:p>
            <a:pPr marL="914400" lvl="2" indent="0">
              <a:lnSpc>
                <a:spcPct val="90000"/>
              </a:lnSpc>
              <a:buNone/>
              <a:defRPr/>
            </a:pPr>
            <a:r>
              <a:rPr lang="en-US" sz="3000" dirty="0" smtClean="0">
                <a:latin typeface="Constantia" pitchFamily="18" charset="0"/>
              </a:rPr>
              <a:t>Insights gained so far</a:t>
            </a:r>
          </a:p>
          <a:p>
            <a:pPr marL="914400" lvl="2" indent="0">
              <a:lnSpc>
                <a:spcPct val="90000"/>
              </a:lnSpc>
              <a:buNone/>
              <a:defRPr/>
            </a:pPr>
            <a:r>
              <a:rPr lang="en-US" sz="3000" dirty="0" smtClean="0">
                <a:latin typeface="Constantia" pitchFamily="18" charset="0"/>
              </a:rPr>
              <a:t>Integration with VLDS</a:t>
            </a:r>
          </a:p>
          <a:p>
            <a:pPr marL="914400" lvl="2" indent="0">
              <a:lnSpc>
                <a:spcPct val="90000"/>
              </a:lnSpc>
              <a:buNone/>
              <a:defRPr/>
            </a:pPr>
            <a:endParaRPr lang="en-US" sz="800" dirty="0">
              <a:latin typeface="Constantia" pitchFamily="18" charset="0"/>
            </a:endParaRPr>
          </a:p>
          <a:p>
            <a:pPr marL="571500" lvl="2" indent="-571500">
              <a:lnSpc>
                <a:spcPct val="90000"/>
              </a:lnSpc>
              <a:buFont typeface="Arial"/>
              <a:buChar char="•"/>
              <a:defRPr/>
            </a:pPr>
            <a:r>
              <a:rPr lang="en-US" sz="3000" dirty="0" smtClean="0">
                <a:latin typeface="Constantia" pitchFamily="18" charset="0"/>
              </a:rPr>
              <a:t>Examples of policy and program questions</a:t>
            </a:r>
          </a:p>
        </p:txBody>
      </p:sp>
      <p:sp>
        <p:nvSpPr>
          <p:cNvPr id="11269" name="Text Box 5"/>
          <p:cNvSpPr txBox="1">
            <a:spLocks noChangeArrowheads="1"/>
          </p:cNvSpPr>
          <p:nvPr/>
        </p:nvSpPr>
        <p:spPr bwMode="auto">
          <a:xfrm>
            <a:off x="457200" y="383965"/>
            <a:ext cx="7924800" cy="1323439"/>
          </a:xfrm>
          <a:prstGeom prst="rect">
            <a:avLst/>
          </a:prstGeom>
          <a:noFill/>
          <a:ln>
            <a:noFill/>
          </a:ln>
          <a:effectLst/>
          <a:extLst/>
        </p:spPr>
        <p:txBody>
          <a:bodyPr wrap="square">
            <a:spAutoFit/>
          </a:bodyPr>
          <a:lstStyle/>
          <a:p>
            <a:pPr>
              <a:defRPr/>
            </a:pPr>
            <a:r>
              <a:rPr lang="en-US" sz="4800" b="1" dirty="0">
                <a:solidFill>
                  <a:srgbClr val="00AC00"/>
                </a:solidFill>
                <a:effectLst>
                  <a:outerShdw blurRad="38100" dist="38100" dir="2700000" algn="tl">
                    <a:srgbClr val="000000"/>
                  </a:outerShdw>
                </a:effectLst>
                <a:latin typeface="Garamond" pitchFamily="18" charset="0"/>
              </a:rPr>
              <a:t>Project Child </a:t>
            </a:r>
            <a:r>
              <a:rPr lang="en-US" sz="4800" b="1" dirty="0" smtClean="0">
                <a:solidFill>
                  <a:srgbClr val="00AC00"/>
                </a:solidFill>
                <a:effectLst>
                  <a:outerShdw blurRad="38100" dist="38100" dir="2700000" algn="tl">
                    <a:srgbClr val="000000"/>
                  </a:outerShdw>
                </a:effectLst>
                <a:latin typeface="Garamond" pitchFamily="18" charset="0"/>
              </a:rPr>
              <a:t>HANDS</a:t>
            </a:r>
            <a:r>
              <a:rPr lang="en-US" sz="4400" b="1" dirty="0" smtClean="0">
                <a:solidFill>
                  <a:srgbClr val="92D050"/>
                </a:solidFill>
                <a:effectLst>
                  <a:outerShdw blurRad="38100" dist="38100" dir="2700000" algn="tl">
                    <a:srgbClr val="000000"/>
                  </a:outerShdw>
                </a:effectLst>
                <a:latin typeface="Garamond" pitchFamily="18" charset="0"/>
              </a:rPr>
              <a:t/>
            </a:r>
            <a:br>
              <a:rPr lang="en-US" sz="4400" b="1" dirty="0" smtClean="0">
                <a:solidFill>
                  <a:srgbClr val="92D050"/>
                </a:solidFill>
                <a:effectLst>
                  <a:outerShdw blurRad="38100" dist="38100" dir="2700000" algn="tl">
                    <a:srgbClr val="000000"/>
                  </a:outerShdw>
                </a:effectLst>
                <a:latin typeface="Garamond" pitchFamily="18" charset="0"/>
              </a:rPr>
            </a:br>
            <a:endParaRPr lang="en-US" sz="3200" b="1" dirty="0">
              <a:solidFill>
                <a:srgbClr val="92D050"/>
              </a:solidFill>
              <a:effectLst>
                <a:outerShdw blurRad="38100" dist="38100" dir="2700000" algn="tl">
                  <a:srgbClr val="000000"/>
                </a:outerShdw>
              </a:effectLst>
              <a:latin typeface="Garamond" pitchFamily="18" charset="0"/>
            </a:endParaRPr>
          </a:p>
        </p:txBody>
      </p:sp>
      <p:pic>
        <p:nvPicPr>
          <p:cNvPr id="5" name="Picture 9"/>
          <p:cNvPicPr>
            <a:picLocks noChangeAspect="1" noChangeArrowheads="1"/>
          </p:cNvPicPr>
          <p:nvPr/>
        </p:nvPicPr>
        <p:blipFill>
          <a:blip r:embed="rId3" cstate="print"/>
          <a:srcRect/>
          <a:stretch>
            <a:fillRect/>
          </a:stretch>
        </p:blipFill>
        <p:spPr bwMode="auto">
          <a:xfrm rot="2233358">
            <a:off x="454643" y="5821622"/>
            <a:ext cx="694015" cy="580827"/>
          </a:xfrm>
          <a:prstGeom prst="rect">
            <a:avLst/>
          </a:prstGeom>
          <a:noFill/>
          <a:ln w="9525">
            <a:noFill/>
            <a:miter lim="800000"/>
            <a:headEnd/>
            <a:tailEnd/>
          </a:ln>
        </p:spPr>
      </p:pic>
      <p:pic>
        <p:nvPicPr>
          <p:cNvPr id="7" name="Picture 10"/>
          <p:cNvPicPr>
            <a:picLocks noChangeAspect="1" noChangeArrowheads="1"/>
          </p:cNvPicPr>
          <p:nvPr/>
        </p:nvPicPr>
        <p:blipFill>
          <a:blip r:embed="rId4" cstate="print"/>
          <a:srcRect/>
          <a:stretch>
            <a:fillRect/>
          </a:stretch>
        </p:blipFill>
        <p:spPr bwMode="auto">
          <a:xfrm rot="1749979">
            <a:off x="990308" y="5885973"/>
            <a:ext cx="545265" cy="651887"/>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34C092D6-8869-4133-9A16-3C1AEDD4B6B4}" type="slidenum">
              <a:rPr lang="en-US" smtClean="0"/>
              <a:t>2</a:t>
            </a:fld>
            <a:endParaRPr lang="en-US"/>
          </a:p>
        </p:txBody>
      </p:sp>
    </p:spTree>
    <p:extLst>
      <p:ext uri="{BB962C8B-B14F-4D97-AF65-F5344CB8AC3E}">
        <p14:creationId xmlns:p14="http://schemas.microsoft.com/office/powerpoint/2010/main" val="338549904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5"/>
          <p:cNvSpPr txBox="1">
            <a:spLocks/>
          </p:cNvSpPr>
          <p:nvPr/>
        </p:nvSpPr>
        <p:spPr>
          <a:xfrm>
            <a:off x="457200" y="2286000"/>
            <a:ext cx="8229600" cy="4038600"/>
          </a:xfrm>
          <a:prstGeom prst="rect">
            <a:avLst/>
          </a:prstGeom>
        </p:spPr>
        <p:txBody>
          <a:bodyPr/>
          <a:lst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a:lstStyle>
          <a:p>
            <a:pPr>
              <a:defRPr/>
            </a:pPr>
            <a:r>
              <a:rPr lang="en-US" sz="2800" dirty="0" smtClean="0">
                <a:latin typeface="Constantia" pitchFamily="18" charset="0"/>
              </a:rPr>
              <a:t>The more subsidy spells, the more likely a child enrolled  in multiple programs.</a:t>
            </a:r>
          </a:p>
          <a:p>
            <a:pPr marL="114300" indent="0">
              <a:buFont typeface="Arial" pitchFamily="34" charset="0"/>
              <a:buNone/>
              <a:defRPr/>
            </a:pPr>
            <a:endParaRPr lang="en-US" sz="900" dirty="0" smtClean="0">
              <a:latin typeface="Constantia" pitchFamily="18" charset="0"/>
            </a:endParaRPr>
          </a:p>
          <a:p>
            <a:pPr>
              <a:defRPr/>
            </a:pPr>
            <a:r>
              <a:rPr lang="en-US" sz="2800" dirty="0" smtClean="0">
                <a:latin typeface="Constantia" pitchFamily="18" charset="0"/>
              </a:rPr>
              <a:t>Children with more subsidy spells were slightly more likely to have longer spells.</a:t>
            </a:r>
          </a:p>
          <a:p>
            <a:pPr marL="114300" indent="0">
              <a:buFont typeface="Arial" pitchFamily="34" charset="0"/>
              <a:buNone/>
              <a:defRPr/>
            </a:pPr>
            <a:endParaRPr lang="en-US" sz="900" dirty="0" smtClean="0">
              <a:latin typeface="Constantia" pitchFamily="18" charset="0"/>
            </a:endParaRPr>
          </a:p>
          <a:p>
            <a:pPr>
              <a:defRPr/>
            </a:pPr>
            <a:r>
              <a:rPr lang="en-US" sz="2800" dirty="0" smtClean="0">
                <a:latin typeface="Constantia" pitchFamily="18" charset="0"/>
              </a:rPr>
              <a:t>The most common pattern:  a single spell of about 9 months in the same program</a:t>
            </a:r>
          </a:p>
        </p:txBody>
      </p:sp>
      <p:sp>
        <p:nvSpPr>
          <p:cNvPr id="31747" name="TextBox 2"/>
          <p:cNvSpPr txBox="1">
            <a:spLocks noChangeArrowheads="1"/>
          </p:cNvSpPr>
          <p:nvPr/>
        </p:nvSpPr>
        <p:spPr bwMode="auto">
          <a:xfrm>
            <a:off x="1447800" y="91440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p>
        </p:txBody>
      </p:sp>
      <p:sp>
        <p:nvSpPr>
          <p:cNvPr id="4" name="TextBox 3"/>
          <p:cNvSpPr txBox="1"/>
          <p:nvPr/>
        </p:nvSpPr>
        <p:spPr>
          <a:xfrm>
            <a:off x="533400" y="1295400"/>
            <a:ext cx="7620000" cy="707886"/>
          </a:xfrm>
          <a:prstGeom prst="rect">
            <a:avLst/>
          </a:prstGeom>
          <a:noFill/>
        </p:spPr>
        <p:txBody>
          <a:bodyPr>
            <a:spAutoFit/>
          </a:bodyPr>
          <a:lstStyle/>
          <a:p>
            <a:pPr>
              <a:defRPr/>
            </a:pPr>
            <a:r>
              <a:rPr lang="en-US" sz="4000" b="1" dirty="0">
                <a:solidFill>
                  <a:srgbClr val="FF0000"/>
                </a:solidFill>
                <a:effectLst>
                  <a:outerShdw blurRad="38100" dist="38100" dir="2700000" algn="tl">
                    <a:srgbClr val="000000">
                      <a:alpha val="43137"/>
                    </a:srgbClr>
                  </a:outerShdw>
                </a:effectLst>
                <a:latin typeface="Garamond" pitchFamily="18" charset="0"/>
              </a:rPr>
              <a:t>Subsidy Use Patterns</a:t>
            </a:r>
          </a:p>
        </p:txBody>
      </p:sp>
      <p:sp>
        <p:nvSpPr>
          <p:cNvPr id="6" name="Rectangle 5"/>
          <p:cNvSpPr/>
          <p:nvPr/>
        </p:nvSpPr>
        <p:spPr>
          <a:xfrm>
            <a:off x="533400" y="381000"/>
            <a:ext cx="8077200" cy="707886"/>
          </a:xfrm>
          <a:prstGeom prst="rect">
            <a:avLst/>
          </a:prstGeom>
        </p:spPr>
        <p:txBody>
          <a:bodyPr wrap="square">
            <a:spAutoFit/>
          </a:bodyPr>
          <a:lstStyle/>
          <a:p>
            <a:pPr>
              <a:defRPr/>
            </a:pPr>
            <a:r>
              <a:rPr lang="en-US" sz="4000" b="1" dirty="0" smtClean="0">
                <a:solidFill>
                  <a:srgbClr val="92D050"/>
                </a:solidFill>
                <a:effectLst>
                  <a:outerShdw blurRad="38100" dist="38100" dir="2700000" algn="tl">
                    <a:srgbClr val="000000"/>
                  </a:outerShdw>
                </a:effectLst>
                <a:latin typeface="Garamond" pitchFamily="18" charset="0"/>
              </a:rPr>
              <a:t>Initial Research Study</a:t>
            </a:r>
            <a:endParaRPr lang="en-US" sz="4000" b="1" dirty="0">
              <a:solidFill>
                <a:srgbClr val="92D050"/>
              </a:solidFill>
              <a:effectLst>
                <a:outerShdw blurRad="38100" dist="38100" dir="2700000" algn="tl">
                  <a:srgbClr val="000000"/>
                </a:outerShdw>
              </a:effectLst>
              <a:latin typeface="Garamond" pitchFamily="18" charset="0"/>
            </a:endParaRPr>
          </a:p>
        </p:txBody>
      </p:sp>
      <p:pic>
        <p:nvPicPr>
          <p:cNvPr id="8" name="Picture 9"/>
          <p:cNvPicPr>
            <a:picLocks noChangeAspect="1" noChangeArrowheads="1"/>
          </p:cNvPicPr>
          <p:nvPr/>
        </p:nvPicPr>
        <p:blipFill>
          <a:blip r:embed="rId3" cstate="print"/>
          <a:srcRect/>
          <a:stretch>
            <a:fillRect/>
          </a:stretch>
        </p:blipFill>
        <p:spPr bwMode="auto">
          <a:xfrm rot="2233358">
            <a:off x="454643" y="5821622"/>
            <a:ext cx="694015" cy="580827"/>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34C092D6-8869-4133-9A16-3C1AEDD4B6B4}" type="slidenum">
              <a:rPr lang="en-US" smtClean="0"/>
              <a:t>20</a:t>
            </a:fld>
            <a:endParaRPr lang="en-US"/>
          </a:p>
        </p:txBody>
      </p:sp>
      <p:pic>
        <p:nvPicPr>
          <p:cNvPr id="9" name="Picture 10"/>
          <p:cNvPicPr>
            <a:picLocks noChangeAspect="1" noChangeArrowheads="1"/>
          </p:cNvPicPr>
          <p:nvPr/>
        </p:nvPicPr>
        <p:blipFill>
          <a:blip r:embed="rId4" cstate="print"/>
          <a:srcRect/>
          <a:stretch>
            <a:fillRect/>
          </a:stretch>
        </p:blipFill>
        <p:spPr bwMode="auto">
          <a:xfrm rot="1749979">
            <a:off x="954016" y="5936605"/>
            <a:ext cx="508129" cy="607489"/>
          </a:xfrm>
          <a:prstGeom prst="rect">
            <a:avLst/>
          </a:prstGeom>
          <a:noFill/>
          <a:ln w="9525">
            <a:noFill/>
            <a:miter lim="800000"/>
            <a:headEnd/>
            <a:tailEnd/>
          </a:ln>
        </p:spPr>
      </p:pic>
    </p:spTree>
    <p:extLst>
      <p:ext uri="{BB962C8B-B14F-4D97-AF65-F5344CB8AC3E}">
        <p14:creationId xmlns:p14="http://schemas.microsoft.com/office/powerpoint/2010/main" val="48143708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57962" y="1143000"/>
            <a:ext cx="6139021" cy="584776"/>
          </a:xfrm>
          <a:prstGeom prst="rect">
            <a:avLst/>
          </a:prstGeom>
          <a:noFill/>
        </p:spPr>
        <p:txBody>
          <a:bodyPr wrap="none">
            <a:spAutoFit/>
          </a:bodyPr>
          <a:lstStyle/>
          <a:p>
            <a:pPr algn="ctr">
              <a:defRPr/>
            </a:pPr>
            <a:r>
              <a:rPr lang="en-US" sz="3200" b="1" dirty="0" smtClean="0">
                <a:solidFill>
                  <a:srgbClr val="FF0000"/>
                </a:solidFill>
                <a:effectLst>
                  <a:outerShdw blurRad="38100" dist="38100" dir="2700000" algn="tl">
                    <a:srgbClr val="000000">
                      <a:alpha val="43137"/>
                    </a:srgbClr>
                  </a:outerShdw>
                </a:effectLst>
                <a:latin typeface="Garamond" pitchFamily="18" charset="0"/>
              </a:rPr>
              <a:t>Using a cohort model (</a:t>
            </a:r>
            <a:r>
              <a:rPr lang="en-US" sz="2400" b="1" dirty="0" smtClean="0">
                <a:solidFill>
                  <a:srgbClr val="FF0000"/>
                </a:solidFill>
                <a:effectLst>
                  <a:outerShdw blurRad="38100" dist="38100" dir="2700000" algn="tl">
                    <a:srgbClr val="000000">
                      <a:alpha val="43137"/>
                    </a:srgbClr>
                  </a:outerShdw>
                </a:effectLst>
                <a:latin typeface="Garamond" pitchFamily="18" charset="0"/>
              </a:rPr>
              <a:t>child </a:t>
            </a:r>
            <a:r>
              <a:rPr lang="en-US" sz="2400" b="1" i="1" dirty="0" smtClean="0">
                <a:solidFill>
                  <a:srgbClr val="FF0000"/>
                </a:solidFill>
                <a:effectLst>
                  <a:outerShdw blurRad="38100" dist="38100" dir="2700000" algn="tl">
                    <a:srgbClr val="000000">
                      <a:alpha val="43137"/>
                    </a:srgbClr>
                  </a:outerShdw>
                </a:effectLst>
                <a:latin typeface="Garamond" pitchFamily="18" charset="0"/>
              </a:rPr>
              <a:t>N</a:t>
            </a:r>
            <a:r>
              <a:rPr lang="en-US" sz="2400" b="1" dirty="0" smtClean="0">
                <a:solidFill>
                  <a:srgbClr val="FF0000"/>
                </a:solidFill>
                <a:effectLst>
                  <a:outerShdw blurRad="38100" dist="38100" dir="2700000" algn="tl">
                    <a:srgbClr val="000000">
                      <a:alpha val="43137"/>
                    </a:srgbClr>
                  </a:outerShdw>
                </a:effectLst>
                <a:latin typeface="Garamond" pitchFamily="18" charset="0"/>
              </a:rPr>
              <a:t>=3182)</a:t>
            </a:r>
            <a:endParaRPr lang="en-US" sz="2400" b="1" dirty="0">
              <a:solidFill>
                <a:srgbClr val="FF0000"/>
              </a:solidFill>
              <a:effectLst>
                <a:outerShdw blurRad="38100" dist="38100" dir="2700000" algn="tl">
                  <a:srgbClr val="000000">
                    <a:alpha val="43137"/>
                  </a:srgbClr>
                </a:outerShdw>
              </a:effectLst>
              <a:latin typeface="Garamond" pitchFamily="18" charset="0"/>
            </a:endParaRPr>
          </a:p>
        </p:txBody>
      </p:sp>
      <p:sp>
        <p:nvSpPr>
          <p:cNvPr id="5" name="Rectangle 4"/>
          <p:cNvSpPr/>
          <p:nvPr/>
        </p:nvSpPr>
        <p:spPr>
          <a:xfrm>
            <a:off x="685800" y="95071"/>
            <a:ext cx="8077200" cy="707886"/>
          </a:xfrm>
          <a:prstGeom prst="rect">
            <a:avLst/>
          </a:prstGeom>
        </p:spPr>
        <p:txBody>
          <a:bodyPr wrap="square">
            <a:spAutoFit/>
          </a:bodyPr>
          <a:lstStyle/>
          <a:p>
            <a:pPr>
              <a:defRPr/>
            </a:pPr>
            <a:r>
              <a:rPr lang="en-US" sz="4000" b="1" dirty="0" smtClean="0">
                <a:solidFill>
                  <a:srgbClr val="00AC00"/>
                </a:solidFill>
                <a:effectLst>
                  <a:outerShdw blurRad="38100" dist="38100" dir="2700000" algn="tl">
                    <a:srgbClr val="000000"/>
                  </a:outerShdw>
                </a:effectLst>
                <a:latin typeface="Garamond" pitchFamily="18" charset="0"/>
              </a:rPr>
              <a:t>Initial Research Study</a:t>
            </a:r>
            <a:endParaRPr lang="en-US" sz="4000" b="1" dirty="0">
              <a:solidFill>
                <a:srgbClr val="00AC00"/>
              </a:solidFill>
              <a:effectLst>
                <a:outerShdw blurRad="38100" dist="38100" dir="2700000" algn="tl">
                  <a:srgbClr val="000000"/>
                </a:outerShdw>
              </a:effectLst>
              <a:latin typeface="Garamond" pitchFamily="18" charset="0"/>
            </a:endParaRPr>
          </a:p>
        </p:txBody>
      </p:sp>
      <p:sp>
        <p:nvSpPr>
          <p:cNvPr id="4" name="TextBox 3"/>
          <p:cNvSpPr txBox="1"/>
          <p:nvPr/>
        </p:nvSpPr>
        <p:spPr>
          <a:xfrm>
            <a:off x="533400" y="2057400"/>
            <a:ext cx="8020144" cy="4001096"/>
          </a:xfrm>
          <a:prstGeom prst="rect">
            <a:avLst/>
          </a:prstGeom>
          <a:noFill/>
        </p:spPr>
        <p:txBody>
          <a:bodyPr wrap="none" rtlCol="0">
            <a:spAutoFit/>
          </a:bodyPr>
          <a:lstStyle/>
          <a:p>
            <a:pPr marL="342900" lvl="0" indent="-342900">
              <a:buFont typeface="Arial"/>
              <a:buChar char="•"/>
            </a:pPr>
            <a:r>
              <a:rPr lang="en-US" sz="2400" dirty="0" smtClean="0">
                <a:latin typeface="Constantia"/>
                <a:cs typeface="Constantia"/>
              </a:rPr>
              <a:t>61% received </a:t>
            </a:r>
            <a:r>
              <a:rPr lang="en-US" sz="2400" dirty="0">
                <a:latin typeface="Constantia"/>
                <a:cs typeface="Constantia"/>
              </a:rPr>
              <a:t>subsidy childcare </a:t>
            </a:r>
            <a:r>
              <a:rPr lang="en-US" sz="2400" dirty="0" smtClean="0">
                <a:latin typeface="Constantia"/>
                <a:cs typeface="Constantia"/>
              </a:rPr>
              <a:t>from </a:t>
            </a:r>
            <a:r>
              <a:rPr lang="en-US" sz="2400" dirty="0">
                <a:latin typeface="Constantia"/>
                <a:cs typeface="Constantia"/>
              </a:rPr>
              <a:t>a single caretaker </a:t>
            </a:r>
            <a:endParaRPr lang="en-US" sz="2400" dirty="0" smtClean="0">
              <a:latin typeface="Constantia"/>
              <a:cs typeface="Constantia"/>
            </a:endParaRPr>
          </a:p>
          <a:p>
            <a:pPr lvl="0"/>
            <a:endParaRPr lang="en-US" sz="2400" dirty="0" smtClean="0">
              <a:latin typeface="Constantia"/>
              <a:cs typeface="Constantia"/>
            </a:endParaRPr>
          </a:p>
          <a:p>
            <a:pPr marL="342900" lvl="0" indent="-342900">
              <a:buFont typeface="Arial"/>
              <a:buChar char="•"/>
            </a:pPr>
            <a:r>
              <a:rPr lang="en-US" sz="2400" dirty="0" smtClean="0">
                <a:latin typeface="Constantia"/>
                <a:cs typeface="Constantia"/>
              </a:rPr>
              <a:t> 26% had </a:t>
            </a:r>
            <a:r>
              <a:rPr lang="en-US" sz="2400" dirty="0">
                <a:latin typeface="Constantia"/>
                <a:cs typeface="Constantia"/>
              </a:rPr>
              <a:t>two different </a:t>
            </a:r>
            <a:r>
              <a:rPr lang="en-US" sz="2400" dirty="0" smtClean="0">
                <a:latin typeface="Constantia"/>
                <a:cs typeface="Constantia"/>
              </a:rPr>
              <a:t>caretakers. </a:t>
            </a:r>
          </a:p>
          <a:p>
            <a:pPr lvl="0"/>
            <a:endParaRPr lang="en-US" sz="2400" dirty="0" smtClean="0">
              <a:latin typeface="Constantia"/>
              <a:cs typeface="Constantia"/>
            </a:endParaRPr>
          </a:p>
          <a:p>
            <a:pPr marL="342900" lvl="0" indent="-342900">
              <a:buFont typeface="Arial"/>
              <a:buChar char="•"/>
            </a:pPr>
            <a:r>
              <a:rPr lang="en-US" sz="2400" dirty="0" smtClean="0">
                <a:latin typeface="Constantia"/>
                <a:cs typeface="Constantia"/>
              </a:rPr>
              <a:t>Approximately 5% had </a:t>
            </a:r>
            <a:r>
              <a:rPr lang="en-US" sz="2400" dirty="0">
                <a:latin typeface="Constantia"/>
                <a:cs typeface="Constantia"/>
              </a:rPr>
              <a:t>four or more different </a:t>
            </a:r>
            <a:r>
              <a:rPr lang="en-US" sz="2400" dirty="0" smtClean="0">
                <a:latin typeface="Constantia"/>
                <a:cs typeface="Constantia"/>
              </a:rPr>
              <a:t>caretakers</a:t>
            </a:r>
          </a:p>
          <a:p>
            <a:pPr lvl="0"/>
            <a:endParaRPr lang="en-US" dirty="0" smtClean="0">
              <a:latin typeface="Constantia"/>
              <a:cs typeface="Constantia"/>
            </a:endParaRPr>
          </a:p>
          <a:p>
            <a:pPr lvl="0"/>
            <a:endParaRPr lang="en-US" sz="2000" i="1" dirty="0" smtClean="0">
              <a:latin typeface="Constantia"/>
              <a:cs typeface="Constantia"/>
            </a:endParaRPr>
          </a:p>
          <a:p>
            <a:pPr lvl="0"/>
            <a:r>
              <a:rPr lang="en-US" sz="2000" i="1" dirty="0" smtClean="0">
                <a:latin typeface="Constantia"/>
                <a:cs typeface="Constantia"/>
              </a:rPr>
              <a:t> </a:t>
            </a:r>
            <a:r>
              <a:rPr lang="en-US" sz="2000" i="1" dirty="0">
                <a:latin typeface="Constantia"/>
                <a:cs typeface="Constantia"/>
              </a:rPr>
              <a:t>What we can’t know from this analysis is whether these differences </a:t>
            </a:r>
            <a:endParaRPr lang="en-US" sz="2000" i="1" dirty="0" smtClean="0">
              <a:latin typeface="Constantia"/>
              <a:cs typeface="Constantia"/>
            </a:endParaRPr>
          </a:p>
          <a:p>
            <a:pPr lvl="0"/>
            <a:r>
              <a:rPr lang="en-US" sz="2000" i="1" dirty="0" smtClean="0">
                <a:latin typeface="Constantia"/>
                <a:cs typeface="Constantia"/>
              </a:rPr>
              <a:t>primarily </a:t>
            </a:r>
            <a:r>
              <a:rPr lang="en-US" sz="2000" i="1" dirty="0">
                <a:latin typeface="Constantia"/>
                <a:cs typeface="Constantia"/>
              </a:rPr>
              <a:t>reflect multiple simultaneous caregiving arrangements, </a:t>
            </a:r>
            <a:endParaRPr lang="en-US" sz="2000" i="1" dirty="0" smtClean="0">
              <a:latin typeface="Constantia"/>
              <a:cs typeface="Constantia"/>
            </a:endParaRPr>
          </a:p>
          <a:p>
            <a:pPr lvl="0"/>
            <a:r>
              <a:rPr lang="en-US" sz="2000" i="1" dirty="0" smtClean="0">
                <a:latin typeface="Constantia"/>
                <a:cs typeface="Constantia"/>
              </a:rPr>
              <a:t>or </a:t>
            </a:r>
            <a:r>
              <a:rPr lang="en-US" sz="2000" i="1" dirty="0">
                <a:latin typeface="Constantia"/>
                <a:cs typeface="Constantia"/>
              </a:rPr>
              <a:t>sequential changes.</a:t>
            </a:r>
          </a:p>
          <a:p>
            <a:r>
              <a:rPr lang="en-US" dirty="0"/>
              <a:t> </a:t>
            </a:r>
          </a:p>
          <a:p>
            <a:endParaRPr lang="en-US" dirty="0"/>
          </a:p>
        </p:txBody>
      </p:sp>
      <p:pic>
        <p:nvPicPr>
          <p:cNvPr id="7" name="Picture 9"/>
          <p:cNvPicPr>
            <a:picLocks noChangeAspect="1" noChangeArrowheads="1"/>
          </p:cNvPicPr>
          <p:nvPr/>
        </p:nvPicPr>
        <p:blipFill>
          <a:blip r:embed="rId2" cstate="print"/>
          <a:srcRect/>
          <a:stretch>
            <a:fillRect/>
          </a:stretch>
        </p:blipFill>
        <p:spPr bwMode="auto">
          <a:xfrm rot="2233358">
            <a:off x="454643" y="5821622"/>
            <a:ext cx="694015" cy="580827"/>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fld id="{34C092D6-8869-4133-9A16-3C1AEDD4B6B4}" type="slidenum">
              <a:rPr lang="en-US" smtClean="0"/>
              <a:t>21</a:t>
            </a:fld>
            <a:endParaRPr lang="en-US"/>
          </a:p>
        </p:txBody>
      </p:sp>
      <p:pic>
        <p:nvPicPr>
          <p:cNvPr id="8" name="Picture 10"/>
          <p:cNvPicPr>
            <a:picLocks noChangeAspect="1" noChangeArrowheads="1"/>
          </p:cNvPicPr>
          <p:nvPr/>
        </p:nvPicPr>
        <p:blipFill>
          <a:blip r:embed="rId3" cstate="print"/>
          <a:srcRect/>
          <a:stretch>
            <a:fillRect/>
          </a:stretch>
        </p:blipFill>
        <p:spPr bwMode="auto">
          <a:xfrm rot="1749979">
            <a:off x="837234" y="5723545"/>
            <a:ext cx="664398" cy="794315"/>
          </a:xfrm>
          <a:prstGeom prst="rect">
            <a:avLst/>
          </a:prstGeom>
          <a:noFill/>
          <a:ln w="9525">
            <a:noFill/>
            <a:miter lim="800000"/>
            <a:headEnd/>
            <a:tailEnd/>
          </a:ln>
        </p:spPr>
      </p:pic>
    </p:spTree>
    <p:extLst>
      <p:ext uri="{BB962C8B-B14F-4D97-AF65-F5344CB8AC3E}">
        <p14:creationId xmlns:p14="http://schemas.microsoft.com/office/powerpoint/2010/main" val="182753584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43000" y="1371600"/>
            <a:ext cx="5779211" cy="584775"/>
          </a:xfrm>
          <a:prstGeom prst="rect">
            <a:avLst/>
          </a:prstGeom>
          <a:noFill/>
        </p:spPr>
        <p:txBody>
          <a:bodyPr wrap="none">
            <a:spAutoFit/>
          </a:bodyPr>
          <a:lstStyle/>
          <a:p>
            <a:pPr algn="ctr">
              <a:defRPr/>
            </a:pPr>
            <a:r>
              <a:rPr lang="en-US" sz="3200" b="1" dirty="0">
                <a:solidFill>
                  <a:srgbClr val="FF0000"/>
                </a:solidFill>
                <a:effectLst>
                  <a:outerShdw blurRad="38100" dist="38100" dir="2700000" algn="tl">
                    <a:srgbClr val="000000">
                      <a:alpha val="43137"/>
                    </a:srgbClr>
                  </a:outerShdw>
                </a:effectLst>
                <a:latin typeface="Garamond" pitchFamily="18" charset="0"/>
              </a:rPr>
              <a:t>Q2:  What is the quality of care?</a:t>
            </a:r>
          </a:p>
        </p:txBody>
      </p:sp>
      <p:graphicFrame>
        <p:nvGraphicFramePr>
          <p:cNvPr id="6" name="Table 5"/>
          <p:cNvGraphicFramePr>
            <a:graphicFrameLocks noGrp="1"/>
          </p:cNvGraphicFramePr>
          <p:nvPr>
            <p:extLst>
              <p:ext uri="{D42A27DB-BD31-4B8C-83A1-F6EECF244321}">
                <p14:modId xmlns:p14="http://schemas.microsoft.com/office/powerpoint/2010/main" val="817129126"/>
              </p:ext>
            </p:extLst>
          </p:nvPr>
        </p:nvGraphicFramePr>
        <p:xfrm>
          <a:off x="1038225" y="2362201"/>
          <a:ext cx="7267575" cy="3785174"/>
        </p:xfrm>
        <a:graphic>
          <a:graphicData uri="http://schemas.openxmlformats.org/drawingml/2006/table">
            <a:tbl>
              <a:tblPr firstRow="1" bandRow="1">
                <a:tableStyleId>{5C22544A-7EE6-4342-B048-85BDC9FD1C3A}</a:tableStyleId>
              </a:tblPr>
              <a:tblGrid>
                <a:gridCol w="2422525"/>
                <a:gridCol w="2422525"/>
                <a:gridCol w="2422525"/>
              </a:tblGrid>
              <a:tr h="402769">
                <a:tc>
                  <a:txBody>
                    <a:bodyPr/>
                    <a:lstStyle/>
                    <a:p>
                      <a:r>
                        <a:rPr lang="en-US" sz="1800" dirty="0" smtClean="0"/>
                        <a:t>Quality</a:t>
                      </a:r>
                      <a:r>
                        <a:rPr lang="en-US" sz="1800" baseline="0" dirty="0" smtClean="0"/>
                        <a:t> Type</a:t>
                      </a:r>
                      <a:endParaRPr lang="en-US" sz="1800" dirty="0"/>
                    </a:p>
                  </a:txBody>
                  <a:tcPr marL="91442" marR="91442" marT="45716" marB="45716"/>
                </a:tc>
                <a:tc>
                  <a:txBody>
                    <a:bodyPr/>
                    <a:lstStyle/>
                    <a:p>
                      <a:r>
                        <a:rPr lang="en-US" sz="1800" dirty="0" smtClean="0"/>
                        <a:t>Quality</a:t>
                      </a:r>
                      <a:r>
                        <a:rPr lang="en-US" sz="1800" baseline="0" dirty="0" smtClean="0"/>
                        <a:t> Indicator</a:t>
                      </a:r>
                      <a:endParaRPr lang="en-US" sz="1800" dirty="0"/>
                    </a:p>
                  </a:txBody>
                  <a:tcPr marL="91442" marR="91442" marT="45716" marB="45716"/>
                </a:tc>
                <a:tc>
                  <a:txBody>
                    <a:bodyPr/>
                    <a:lstStyle/>
                    <a:p>
                      <a:r>
                        <a:rPr lang="en-US" sz="1800" dirty="0" smtClean="0"/>
                        <a:t>Data Source</a:t>
                      </a:r>
                      <a:endParaRPr lang="en-US" sz="1800" dirty="0"/>
                    </a:p>
                  </a:txBody>
                  <a:tcPr marL="91442" marR="91442" marT="45716" marB="45716"/>
                </a:tc>
              </a:tr>
              <a:tr h="40276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latin typeface="Constantia" pitchFamily="18" charset="0"/>
                        </a:rPr>
                        <a:t>Licensed or not</a:t>
                      </a:r>
                    </a:p>
                  </a:txBody>
                  <a:tcPr marL="91442" marR="91442" marT="45716" marB="45716"/>
                </a:tc>
                <a:tc>
                  <a:txBody>
                    <a:bodyPr/>
                    <a:lstStyle/>
                    <a:p>
                      <a:r>
                        <a:rPr lang="en-US" sz="1800" dirty="0" smtClean="0">
                          <a:latin typeface="Constantia" pitchFamily="18" charset="0"/>
                        </a:rPr>
                        <a:t>VA</a:t>
                      </a:r>
                      <a:r>
                        <a:rPr lang="en-US" sz="1800" baseline="0" dirty="0" smtClean="0">
                          <a:latin typeface="Constantia" pitchFamily="18" charset="0"/>
                        </a:rPr>
                        <a:t> Child care license</a:t>
                      </a:r>
                      <a:endParaRPr lang="en-US" sz="1800" dirty="0">
                        <a:latin typeface="Constantia" pitchFamily="18" charset="0"/>
                      </a:endParaRPr>
                    </a:p>
                  </a:txBody>
                  <a:tcPr marL="91442" marR="91442" marT="45716" marB="45716"/>
                </a:tc>
                <a:tc>
                  <a:txBody>
                    <a:bodyPr/>
                    <a:lstStyle/>
                    <a:p>
                      <a:r>
                        <a:rPr lang="en-US" sz="1800" dirty="0" smtClean="0">
                          <a:latin typeface="Constantia" pitchFamily="18" charset="0"/>
                        </a:rPr>
                        <a:t>VDSS DOLPHIN</a:t>
                      </a:r>
                      <a:endParaRPr lang="en-US" sz="1800" dirty="0">
                        <a:latin typeface="Constantia" pitchFamily="18" charset="0"/>
                      </a:endParaRPr>
                    </a:p>
                  </a:txBody>
                  <a:tcPr marL="91442" marR="91442" marT="45716" marB="45716"/>
                </a:tc>
              </a:tr>
              <a:tr h="1291178">
                <a:tc>
                  <a:txBody>
                    <a:bodyPr/>
                    <a:lstStyle/>
                    <a:p>
                      <a:r>
                        <a:rPr lang="en-US" sz="1800" dirty="0" smtClean="0">
                          <a:latin typeface="Constantia" pitchFamily="18" charset="0"/>
                        </a:rPr>
                        <a:t>License</a:t>
                      </a:r>
                      <a:r>
                        <a:rPr lang="en-US" sz="1800" baseline="0" dirty="0" smtClean="0">
                          <a:latin typeface="Constantia" pitchFamily="18" charset="0"/>
                        </a:rPr>
                        <a:t> violations</a:t>
                      </a:r>
                      <a:endParaRPr lang="en-US" sz="1800" dirty="0">
                        <a:latin typeface="Constantia" pitchFamily="18" charset="0"/>
                      </a:endParaRPr>
                    </a:p>
                  </a:txBody>
                  <a:tcPr marL="91442" marR="91442"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latin typeface="Constantia" pitchFamily="18" charset="0"/>
                        </a:rPr>
                        <a:t>Number and type of licensing</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latin typeface="Constantia" pitchFamily="18" charset="0"/>
                        </a:rPr>
                        <a:t>violations</a:t>
                      </a:r>
                    </a:p>
                    <a:p>
                      <a:endParaRPr lang="en-US" sz="1800" dirty="0"/>
                    </a:p>
                  </a:txBody>
                  <a:tcPr marL="91442" marR="91442" marT="45716" marB="45716"/>
                </a:tc>
                <a:tc>
                  <a:txBody>
                    <a:bodyPr/>
                    <a:lstStyle/>
                    <a:p>
                      <a:r>
                        <a:rPr lang="en-US" sz="1800" dirty="0" smtClean="0">
                          <a:latin typeface="Constantia" pitchFamily="18" charset="0"/>
                        </a:rPr>
                        <a:t>VDSS Risk Assessment Matrix</a:t>
                      </a:r>
                      <a:endParaRPr lang="en-US" sz="1800" dirty="0">
                        <a:latin typeface="Constantia" pitchFamily="18" charset="0"/>
                      </a:endParaRPr>
                    </a:p>
                  </a:txBody>
                  <a:tcPr marL="91442" marR="91442" marT="45716" marB="45716"/>
                </a:tc>
              </a:tr>
              <a:tr h="695246">
                <a:tc>
                  <a:txBody>
                    <a:bodyPr/>
                    <a:lstStyle/>
                    <a:p>
                      <a:r>
                        <a:rPr lang="en-US" sz="1800" dirty="0" smtClean="0">
                          <a:latin typeface="Constantia" pitchFamily="18" charset="0"/>
                        </a:rPr>
                        <a:t>Center Environment</a:t>
                      </a:r>
                      <a:endParaRPr lang="en-US" sz="1800" dirty="0">
                        <a:latin typeface="Constantia" pitchFamily="18" charset="0"/>
                      </a:endParaRPr>
                    </a:p>
                  </a:txBody>
                  <a:tcPr marL="91442" marR="91442" marT="45716" marB="45716"/>
                </a:tc>
                <a:tc>
                  <a:txBody>
                    <a:bodyPr/>
                    <a:lstStyle/>
                    <a:p>
                      <a:r>
                        <a:rPr lang="en-US" sz="1800" dirty="0" smtClean="0">
                          <a:latin typeface="Constantia" pitchFamily="18" charset="0"/>
                        </a:rPr>
                        <a:t>Classroom Observations</a:t>
                      </a:r>
                      <a:endParaRPr lang="en-US" sz="1800" dirty="0">
                        <a:latin typeface="Constantia" pitchFamily="18" charset="0"/>
                      </a:endParaRPr>
                    </a:p>
                  </a:txBody>
                  <a:tcPr marL="91442" marR="91442" marT="45716" marB="45716"/>
                </a:tc>
                <a:tc>
                  <a:txBody>
                    <a:bodyPr/>
                    <a:lstStyle/>
                    <a:p>
                      <a:r>
                        <a:rPr lang="en-US" sz="1800" dirty="0" smtClean="0">
                          <a:latin typeface="Constantia" pitchFamily="18" charset="0"/>
                        </a:rPr>
                        <a:t>VSQI (VDSS and Virginia</a:t>
                      </a:r>
                      <a:r>
                        <a:rPr lang="en-US" sz="1800" baseline="0" dirty="0" smtClean="0">
                          <a:latin typeface="Constantia" pitchFamily="18" charset="0"/>
                        </a:rPr>
                        <a:t> Interactive) </a:t>
                      </a:r>
                      <a:endParaRPr lang="en-US" sz="1800" dirty="0">
                        <a:latin typeface="Constantia" pitchFamily="18" charset="0"/>
                      </a:endParaRPr>
                    </a:p>
                  </a:txBody>
                  <a:tcPr marL="91442" marR="91442" marT="45716" marB="45716"/>
                </a:tc>
              </a:tr>
              <a:tr h="993212">
                <a:tc>
                  <a:txBody>
                    <a:bodyPr/>
                    <a:lstStyle/>
                    <a:p>
                      <a:r>
                        <a:rPr lang="en-US" sz="1800" dirty="0" smtClean="0">
                          <a:latin typeface="Constantia" pitchFamily="18" charset="0"/>
                        </a:rPr>
                        <a:t>Staff</a:t>
                      </a:r>
                      <a:r>
                        <a:rPr lang="en-US" sz="1800" baseline="0" dirty="0" smtClean="0">
                          <a:latin typeface="Constantia" pitchFamily="18" charset="0"/>
                        </a:rPr>
                        <a:t> Qualifications</a:t>
                      </a:r>
                      <a:endParaRPr lang="en-US" sz="1800" dirty="0">
                        <a:latin typeface="Constantia" pitchFamily="18" charset="0"/>
                      </a:endParaRPr>
                    </a:p>
                  </a:txBody>
                  <a:tcPr marL="91442" marR="91442" marT="45716" marB="45716"/>
                </a:tc>
                <a:tc>
                  <a:txBody>
                    <a:bodyPr/>
                    <a:lstStyle/>
                    <a:p>
                      <a:r>
                        <a:rPr lang="en-US" sz="1800" dirty="0" smtClean="0">
                          <a:latin typeface="Constantia" pitchFamily="18" charset="0"/>
                        </a:rPr>
                        <a:t>Transcripts,</a:t>
                      </a:r>
                      <a:r>
                        <a:rPr lang="en-US" sz="1800" baseline="0" dirty="0" smtClean="0">
                          <a:latin typeface="Constantia" pitchFamily="18" charset="0"/>
                        </a:rPr>
                        <a:t> professional Development records</a:t>
                      </a:r>
                      <a:endParaRPr lang="en-US" sz="1800" dirty="0">
                        <a:latin typeface="Constantia" pitchFamily="18" charset="0"/>
                      </a:endParaRPr>
                    </a:p>
                  </a:txBody>
                  <a:tcPr marL="91442" marR="91442" marT="45716" marB="45716"/>
                </a:tc>
                <a:tc>
                  <a:txBody>
                    <a:bodyPr/>
                    <a:lstStyle/>
                    <a:p>
                      <a:r>
                        <a:rPr lang="en-US" sz="1800" dirty="0" smtClean="0">
                          <a:latin typeface="Constantia" pitchFamily="18" charset="0"/>
                        </a:rPr>
                        <a:t>Early</a:t>
                      </a:r>
                      <a:r>
                        <a:rPr lang="en-US" sz="1800" baseline="0" dirty="0" smtClean="0">
                          <a:latin typeface="Constantia" pitchFamily="18" charset="0"/>
                        </a:rPr>
                        <a:t> Childhood Professional Registry (in development)</a:t>
                      </a:r>
                      <a:endParaRPr lang="en-US" sz="1800" dirty="0">
                        <a:latin typeface="Constantia" pitchFamily="18" charset="0"/>
                      </a:endParaRPr>
                    </a:p>
                  </a:txBody>
                  <a:tcPr marL="91442" marR="91442" marT="45716" marB="45716"/>
                </a:tc>
              </a:tr>
            </a:tbl>
          </a:graphicData>
        </a:graphic>
      </p:graphicFrame>
      <p:sp>
        <p:nvSpPr>
          <p:cNvPr id="5" name="Rectangle 4"/>
          <p:cNvSpPr/>
          <p:nvPr/>
        </p:nvSpPr>
        <p:spPr>
          <a:xfrm>
            <a:off x="685800" y="381000"/>
            <a:ext cx="8077200" cy="707886"/>
          </a:xfrm>
          <a:prstGeom prst="rect">
            <a:avLst/>
          </a:prstGeom>
        </p:spPr>
        <p:txBody>
          <a:bodyPr wrap="square">
            <a:spAutoFit/>
          </a:bodyPr>
          <a:lstStyle/>
          <a:p>
            <a:pPr>
              <a:defRPr/>
            </a:pPr>
            <a:r>
              <a:rPr lang="en-US" sz="4000" b="1" dirty="0" smtClean="0">
                <a:solidFill>
                  <a:srgbClr val="00AC00"/>
                </a:solidFill>
                <a:effectLst>
                  <a:outerShdw blurRad="38100" dist="38100" dir="2700000" algn="tl">
                    <a:srgbClr val="000000"/>
                  </a:outerShdw>
                </a:effectLst>
                <a:latin typeface="Garamond" pitchFamily="18" charset="0"/>
              </a:rPr>
              <a:t>Initial Research Study</a:t>
            </a:r>
            <a:endParaRPr lang="en-US" sz="4000" b="1" dirty="0">
              <a:solidFill>
                <a:srgbClr val="00AC00"/>
              </a:solidFill>
              <a:effectLst>
                <a:outerShdw blurRad="38100" dist="38100" dir="2700000" algn="tl">
                  <a:srgbClr val="000000"/>
                </a:outerShdw>
              </a:effectLst>
              <a:latin typeface="Garamond" pitchFamily="18" charset="0"/>
            </a:endParaRPr>
          </a:p>
        </p:txBody>
      </p:sp>
      <p:pic>
        <p:nvPicPr>
          <p:cNvPr id="7" name="Picture 9"/>
          <p:cNvPicPr>
            <a:picLocks noChangeAspect="1" noChangeArrowheads="1"/>
          </p:cNvPicPr>
          <p:nvPr/>
        </p:nvPicPr>
        <p:blipFill>
          <a:blip r:embed="rId2" cstate="print"/>
          <a:srcRect/>
          <a:stretch>
            <a:fillRect/>
          </a:stretch>
        </p:blipFill>
        <p:spPr bwMode="auto">
          <a:xfrm rot="2233358">
            <a:off x="454643" y="5974023"/>
            <a:ext cx="694015" cy="580827"/>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34C092D6-8869-4133-9A16-3C1AEDD4B6B4}" type="slidenum">
              <a:rPr lang="en-US" smtClean="0"/>
              <a:t>22</a:t>
            </a:fld>
            <a:endParaRPr lang="en-US"/>
          </a:p>
        </p:txBody>
      </p:sp>
      <p:pic>
        <p:nvPicPr>
          <p:cNvPr id="8" name="Picture 10"/>
          <p:cNvPicPr>
            <a:picLocks noChangeAspect="1" noChangeArrowheads="1"/>
          </p:cNvPicPr>
          <p:nvPr/>
        </p:nvPicPr>
        <p:blipFill>
          <a:blip r:embed="rId3" cstate="print"/>
          <a:srcRect/>
          <a:stretch>
            <a:fillRect/>
          </a:stretch>
        </p:blipFill>
        <p:spPr bwMode="auto">
          <a:xfrm rot="1749979">
            <a:off x="913434" y="5875945"/>
            <a:ext cx="664398" cy="794315"/>
          </a:xfrm>
          <a:prstGeom prst="rect">
            <a:avLst/>
          </a:prstGeom>
          <a:noFill/>
          <a:ln w="9525">
            <a:noFill/>
            <a:miter lim="800000"/>
            <a:headEnd/>
            <a:tailEnd/>
          </a:ln>
        </p:spPr>
      </p:pic>
    </p:spTree>
    <p:extLst>
      <p:ext uri="{BB962C8B-B14F-4D97-AF65-F5344CB8AC3E}">
        <p14:creationId xmlns:p14="http://schemas.microsoft.com/office/powerpoint/2010/main" val="170156865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426" y="-228600"/>
            <a:ext cx="8410574" cy="1066800"/>
          </a:xfrm>
        </p:spPr>
        <p:txBody>
          <a:bodyPr>
            <a:normAutofit fontScale="90000"/>
          </a:bodyPr>
          <a:lstStyle/>
          <a:p>
            <a:pPr>
              <a:defRPr/>
            </a:pPr>
            <a:r>
              <a:rPr lang="en-US" b="1" dirty="0">
                <a:solidFill>
                  <a:srgbClr val="92D050"/>
                </a:solidFill>
                <a:effectLst>
                  <a:outerShdw blurRad="38100" dist="38100" dir="2700000" algn="tl">
                    <a:srgbClr val="000000"/>
                  </a:outerShdw>
                </a:effectLst>
                <a:latin typeface="Garamond" pitchFamily="18" charset="0"/>
              </a:rPr>
              <a:t/>
            </a:r>
            <a:br>
              <a:rPr lang="en-US" b="1" dirty="0">
                <a:solidFill>
                  <a:srgbClr val="92D050"/>
                </a:solidFill>
                <a:effectLst>
                  <a:outerShdw blurRad="38100" dist="38100" dir="2700000" algn="tl">
                    <a:srgbClr val="000000"/>
                  </a:outerShdw>
                </a:effectLst>
                <a:latin typeface="Garamond" pitchFamily="18" charset="0"/>
              </a:rPr>
            </a:br>
            <a:r>
              <a:rPr lang="en-US" sz="4800" b="1" dirty="0" smtClean="0">
                <a:solidFill>
                  <a:srgbClr val="00AC00"/>
                </a:solidFill>
                <a:effectLst>
                  <a:outerShdw blurRad="38100" dist="38100" dir="2700000" algn="tl">
                    <a:srgbClr val="000000"/>
                  </a:outerShdw>
                </a:effectLst>
                <a:latin typeface="Garamond" pitchFamily="18" charset="0"/>
              </a:rPr>
              <a:t>Child Care QI and Child Outcomes</a:t>
            </a:r>
            <a:endParaRPr lang="en-US" dirty="0">
              <a:solidFill>
                <a:srgbClr val="00AC00"/>
              </a:solidFill>
            </a:endParaRPr>
          </a:p>
        </p:txBody>
      </p:sp>
      <p:sp>
        <p:nvSpPr>
          <p:cNvPr id="3" name="Content Placeholder 2"/>
          <p:cNvSpPr>
            <a:spLocks noGrp="1"/>
          </p:cNvSpPr>
          <p:nvPr>
            <p:ph idx="1"/>
          </p:nvPr>
        </p:nvSpPr>
        <p:spPr>
          <a:xfrm>
            <a:off x="352426" y="990600"/>
            <a:ext cx="7680960" cy="4724400"/>
          </a:xfrm>
        </p:spPr>
        <p:txBody>
          <a:bodyPr>
            <a:normAutofit/>
          </a:bodyPr>
          <a:lstStyle/>
          <a:p>
            <a:r>
              <a:rPr lang="en-US" sz="2400" dirty="0" smtClean="0">
                <a:solidFill>
                  <a:srgbClr val="FF0000"/>
                </a:solidFill>
                <a:latin typeface="Constantia"/>
                <a:cs typeface="Constantia"/>
              </a:rPr>
              <a:t>Are children who attended </a:t>
            </a:r>
            <a:r>
              <a:rPr lang="en-US" sz="2400" dirty="0">
                <a:solidFill>
                  <a:srgbClr val="FF0000"/>
                </a:solidFill>
                <a:latin typeface="Constantia"/>
                <a:cs typeface="Constantia"/>
              </a:rPr>
              <a:t>a VSQI center prior to K </a:t>
            </a:r>
            <a:r>
              <a:rPr lang="en-US" sz="2400" dirty="0" smtClean="0">
                <a:solidFill>
                  <a:srgbClr val="FF0000"/>
                </a:solidFill>
                <a:latin typeface="Constantia"/>
                <a:cs typeface="Constantia"/>
              </a:rPr>
              <a:t>more likely  to meet </a:t>
            </a:r>
            <a:r>
              <a:rPr lang="en-US" sz="2400" dirty="0">
                <a:solidFill>
                  <a:srgbClr val="FF0000"/>
                </a:solidFill>
                <a:latin typeface="Constantia"/>
                <a:cs typeface="Constantia"/>
              </a:rPr>
              <a:t>kindergarten fall PALS </a:t>
            </a:r>
            <a:r>
              <a:rPr lang="en-US" sz="2400" dirty="0" smtClean="0">
                <a:solidFill>
                  <a:srgbClr val="FF0000"/>
                </a:solidFill>
                <a:latin typeface="Constantia"/>
                <a:cs typeface="Constantia"/>
              </a:rPr>
              <a:t>benchmarks? </a:t>
            </a:r>
          </a:p>
          <a:p>
            <a:r>
              <a:rPr lang="en-US" sz="2400" b="1" dirty="0" smtClean="0">
                <a:latin typeface="Constantia"/>
                <a:cs typeface="Constantia"/>
              </a:rPr>
              <a:t>Preliminarily, YES</a:t>
            </a:r>
            <a:endParaRPr lang="en-US" sz="2400" dirty="0" smtClean="0">
              <a:latin typeface="Constantia"/>
              <a:cs typeface="Constantia"/>
            </a:endParaRPr>
          </a:p>
          <a:p>
            <a:endParaRPr lang="en-US" sz="2400" dirty="0">
              <a:solidFill>
                <a:srgbClr val="50EAFF"/>
              </a:solidFill>
              <a:latin typeface="Constantia"/>
              <a:cs typeface="Constantia"/>
            </a:endParaRP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4343400" y="2057400"/>
            <a:ext cx="4648200" cy="3809999"/>
          </a:xfrm>
          <a:prstGeom prst="rect">
            <a:avLst/>
          </a:prstGeom>
          <a:noFill/>
          <a:ln>
            <a:noFill/>
          </a:ln>
        </p:spPr>
      </p:pic>
      <p:sp>
        <p:nvSpPr>
          <p:cNvPr id="7" name="Rectangle 6"/>
          <p:cNvSpPr/>
          <p:nvPr/>
        </p:nvSpPr>
        <p:spPr>
          <a:xfrm>
            <a:off x="381000" y="2438400"/>
            <a:ext cx="3657600" cy="3262432"/>
          </a:xfrm>
          <a:prstGeom prst="rect">
            <a:avLst/>
          </a:prstGeom>
        </p:spPr>
        <p:txBody>
          <a:bodyPr wrap="square">
            <a:spAutoFit/>
          </a:bodyPr>
          <a:lstStyle/>
          <a:p>
            <a:r>
              <a:rPr lang="en-US" sz="2800" dirty="0" smtClean="0">
                <a:latin typeface="Constantia"/>
                <a:cs typeface="Constantia"/>
              </a:rPr>
              <a:t>	</a:t>
            </a:r>
          </a:p>
          <a:p>
            <a:r>
              <a:rPr lang="en-US" sz="2800" dirty="0" smtClean="0">
                <a:solidFill>
                  <a:srgbClr val="FFFF00"/>
                </a:solidFill>
                <a:latin typeface="Constantia"/>
                <a:cs typeface="Constantia"/>
              </a:rPr>
              <a:t> </a:t>
            </a:r>
            <a:r>
              <a:rPr lang="en-US" sz="2400" dirty="0">
                <a:solidFill>
                  <a:srgbClr val="FF0000"/>
                </a:solidFill>
                <a:latin typeface="Constantia"/>
                <a:cs typeface="Constantia"/>
              </a:rPr>
              <a:t>94 %</a:t>
            </a:r>
            <a:r>
              <a:rPr lang="en-US" sz="2400" dirty="0">
                <a:solidFill>
                  <a:srgbClr val="FFFF00"/>
                </a:solidFill>
                <a:latin typeface="Constantia"/>
                <a:cs typeface="Constantia"/>
              </a:rPr>
              <a:t> </a:t>
            </a:r>
            <a:r>
              <a:rPr lang="en-US" sz="2400" dirty="0">
                <a:latin typeface="Constantia"/>
                <a:cs typeface="Constantia"/>
              </a:rPr>
              <a:t>VSQI </a:t>
            </a:r>
            <a:r>
              <a:rPr lang="en-US" sz="2400" dirty="0" smtClean="0">
                <a:latin typeface="Constantia"/>
                <a:cs typeface="Constantia"/>
              </a:rPr>
              <a:t>attendees met fall PALS</a:t>
            </a:r>
            <a:r>
              <a:rPr lang="en-US" sz="2400" dirty="0">
                <a:latin typeface="Constantia"/>
                <a:cs typeface="Constantia"/>
              </a:rPr>
              <a:t>-K </a:t>
            </a:r>
            <a:r>
              <a:rPr lang="en-US" sz="2400" dirty="0" smtClean="0">
                <a:latin typeface="Constantia"/>
                <a:cs typeface="Constantia"/>
              </a:rPr>
              <a:t>benchmark</a:t>
            </a:r>
            <a:endParaRPr lang="en-US" sz="2400" dirty="0">
              <a:latin typeface="Constantia"/>
              <a:cs typeface="Constantia"/>
            </a:endParaRPr>
          </a:p>
          <a:p>
            <a:endParaRPr lang="en-US" sz="2400" dirty="0">
              <a:latin typeface="Constantia"/>
              <a:cs typeface="Constantia"/>
            </a:endParaRPr>
          </a:p>
          <a:p>
            <a:r>
              <a:rPr lang="en-US" sz="2400" dirty="0">
                <a:latin typeface="Constantia"/>
                <a:cs typeface="Constantia"/>
              </a:rPr>
              <a:t> </a:t>
            </a:r>
            <a:r>
              <a:rPr lang="en-US" sz="2400" dirty="0">
                <a:solidFill>
                  <a:srgbClr val="FF0000"/>
                </a:solidFill>
                <a:latin typeface="Constantia"/>
                <a:cs typeface="Constantia"/>
              </a:rPr>
              <a:t>83%</a:t>
            </a:r>
            <a:r>
              <a:rPr lang="en-US" sz="2400" dirty="0">
                <a:solidFill>
                  <a:srgbClr val="FFFF00"/>
                </a:solidFill>
                <a:latin typeface="Constantia"/>
                <a:cs typeface="Constantia"/>
              </a:rPr>
              <a:t> </a:t>
            </a:r>
            <a:r>
              <a:rPr lang="en-US" sz="2400" dirty="0">
                <a:latin typeface="Constantia"/>
                <a:cs typeface="Constantia"/>
              </a:rPr>
              <a:t>others met </a:t>
            </a:r>
            <a:r>
              <a:rPr lang="en-US" sz="2400" dirty="0" smtClean="0">
                <a:latin typeface="Constantia"/>
                <a:cs typeface="Constantia"/>
              </a:rPr>
              <a:t>benchmark</a:t>
            </a:r>
          </a:p>
          <a:p>
            <a:endParaRPr lang="en-US" dirty="0" smtClean="0">
              <a:latin typeface="Constantia"/>
              <a:cs typeface="Constantia"/>
            </a:endParaRPr>
          </a:p>
          <a:p>
            <a:r>
              <a:rPr lang="en-US" dirty="0">
                <a:latin typeface="Constantia"/>
                <a:cs typeface="Constantia"/>
              </a:rPr>
              <a:t>(</a:t>
            </a:r>
            <a:r>
              <a:rPr lang="en-US" i="1" dirty="0">
                <a:latin typeface="Constantia"/>
                <a:cs typeface="Constantia"/>
              </a:rPr>
              <a:t>chi-</a:t>
            </a:r>
            <a:r>
              <a:rPr lang="en-US" i="1" dirty="0" err="1">
                <a:latin typeface="Constantia"/>
                <a:cs typeface="Constantia"/>
              </a:rPr>
              <a:t>sq</a:t>
            </a:r>
            <a:r>
              <a:rPr lang="en-US" dirty="0">
                <a:latin typeface="Constantia"/>
                <a:cs typeface="Constantia"/>
              </a:rPr>
              <a:t> (N=211) = 5.404, </a:t>
            </a:r>
            <a:r>
              <a:rPr lang="en-US" i="1" dirty="0">
                <a:latin typeface="Constantia"/>
                <a:cs typeface="Constantia"/>
              </a:rPr>
              <a:t>p</a:t>
            </a:r>
            <a:r>
              <a:rPr lang="en-US" dirty="0">
                <a:latin typeface="Constantia"/>
                <a:cs typeface="Constantia"/>
              </a:rPr>
              <a:t> = .05, Fisher’s exact test, 2-sided). </a:t>
            </a:r>
          </a:p>
        </p:txBody>
      </p:sp>
      <p:sp>
        <p:nvSpPr>
          <p:cNvPr id="9" name="TextBox 8"/>
          <p:cNvSpPr txBox="1"/>
          <p:nvPr/>
        </p:nvSpPr>
        <p:spPr>
          <a:xfrm>
            <a:off x="152400" y="6243935"/>
            <a:ext cx="8839200" cy="461665"/>
          </a:xfrm>
          <a:prstGeom prst="rect">
            <a:avLst/>
          </a:prstGeom>
          <a:solidFill>
            <a:srgbClr val="CCFFCC">
              <a:alpha val="33000"/>
            </a:srgbClr>
          </a:solidFill>
          <a:ln>
            <a:solidFill>
              <a:schemeClr val="bg1"/>
            </a:solidFill>
          </a:ln>
        </p:spPr>
        <p:txBody>
          <a:bodyPr wrap="square" rtlCol="0">
            <a:spAutoFit/>
          </a:bodyPr>
          <a:lstStyle/>
          <a:p>
            <a:r>
              <a:rPr lang="en-US" sz="1200" dirty="0" smtClean="0">
                <a:latin typeface="Constantia"/>
                <a:cs typeface="Constantia"/>
              </a:rPr>
              <a:t>Based on all available records of children who attended care through subsidy program between Nov07</a:t>
            </a:r>
            <a:r>
              <a:rPr lang="en-US" sz="1200" dirty="0">
                <a:latin typeface="Constantia"/>
                <a:cs typeface="Constantia"/>
              </a:rPr>
              <a:t>-Aug 08  </a:t>
            </a:r>
            <a:r>
              <a:rPr lang="en-US" sz="1200" dirty="0" smtClean="0">
                <a:latin typeface="Constantia"/>
                <a:cs typeface="Constantia"/>
              </a:rPr>
              <a:t>(6 localities, child </a:t>
            </a:r>
            <a:r>
              <a:rPr lang="en-US" sz="1200" i="1" dirty="0" smtClean="0">
                <a:latin typeface="Constantia"/>
                <a:cs typeface="Constantia"/>
              </a:rPr>
              <a:t>N</a:t>
            </a:r>
            <a:r>
              <a:rPr lang="en-US" sz="1200" dirty="0" smtClean="0">
                <a:latin typeface="Constantia"/>
                <a:cs typeface="Constantia"/>
              </a:rPr>
              <a:t> = 211), and attended kindergarten in fall 2008.</a:t>
            </a:r>
            <a:endParaRPr lang="en-US" sz="1200" dirty="0">
              <a:latin typeface="Constantia"/>
              <a:cs typeface="Constantia"/>
            </a:endParaRPr>
          </a:p>
        </p:txBody>
      </p:sp>
      <p:sp>
        <p:nvSpPr>
          <p:cNvPr id="10" name="TextBox 9"/>
          <p:cNvSpPr txBox="1"/>
          <p:nvPr/>
        </p:nvSpPr>
        <p:spPr>
          <a:xfrm>
            <a:off x="4495800" y="5486400"/>
            <a:ext cx="3276600" cy="523220"/>
          </a:xfrm>
          <a:prstGeom prst="rect">
            <a:avLst/>
          </a:prstGeom>
          <a:solidFill>
            <a:schemeClr val="tx1"/>
          </a:solidFill>
        </p:spPr>
        <p:txBody>
          <a:bodyPr wrap="square" rtlCol="0">
            <a:spAutoFit/>
          </a:bodyPr>
          <a:lstStyle/>
          <a:p>
            <a:r>
              <a:rPr lang="en-US" sz="1400" dirty="0" smtClean="0">
                <a:latin typeface="Arial"/>
                <a:cs typeface="Arial"/>
              </a:rPr>
              <a:t>            </a:t>
            </a:r>
            <a:r>
              <a:rPr lang="en-US" sz="1400" dirty="0" smtClean="0">
                <a:solidFill>
                  <a:schemeClr val="bg1"/>
                </a:solidFill>
                <a:latin typeface="Arial"/>
                <a:cs typeface="Arial"/>
              </a:rPr>
              <a:t> MET               DID NOT MEET</a:t>
            </a:r>
          </a:p>
          <a:p>
            <a:pPr algn="ctr"/>
            <a:r>
              <a:rPr lang="en-US" sz="1400" dirty="0" smtClean="0">
                <a:solidFill>
                  <a:schemeClr val="bg1"/>
                </a:solidFill>
                <a:latin typeface="Arial"/>
                <a:cs typeface="Arial"/>
              </a:rPr>
              <a:t>PALS-K FALL BENCHMARK</a:t>
            </a:r>
            <a:endParaRPr lang="en-US" sz="1400" dirty="0">
              <a:solidFill>
                <a:schemeClr val="bg1"/>
              </a:solidFill>
              <a:latin typeface="Arial"/>
              <a:cs typeface="Arial"/>
            </a:endParaRPr>
          </a:p>
        </p:txBody>
      </p:sp>
      <p:sp>
        <p:nvSpPr>
          <p:cNvPr id="12" name="TextBox 11"/>
          <p:cNvSpPr txBox="1"/>
          <p:nvPr/>
        </p:nvSpPr>
        <p:spPr>
          <a:xfrm>
            <a:off x="6248400" y="2133600"/>
            <a:ext cx="2120698" cy="1200329"/>
          </a:xfrm>
          <a:prstGeom prst="rect">
            <a:avLst/>
          </a:prstGeom>
          <a:solidFill>
            <a:schemeClr val="tx1"/>
          </a:solidFill>
          <a:ln>
            <a:solidFill>
              <a:schemeClr val="bg1"/>
            </a:solidFill>
          </a:ln>
        </p:spPr>
        <p:txBody>
          <a:bodyPr wrap="square" rtlCol="0">
            <a:spAutoFit/>
          </a:bodyPr>
          <a:lstStyle/>
          <a:p>
            <a:r>
              <a:rPr lang="en-US" dirty="0" smtClean="0">
                <a:solidFill>
                  <a:srgbClr val="000000"/>
                </a:solidFill>
                <a:latin typeface="Arial"/>
                <a:cs typeface="Arial"/>
              </a:rPr>
              <a:t>VSQI prior to K</a:t>
            </a:r>
          </a:p>
          <a:p>
            <a:endParaRPr lang="en-US" dirty="0" smtClean="0">
              <a:solidFill>
                <a:srgbClr val="000000"/>
              </a:solidFill>
              <a:latin typeface="Arial"/>
              <a:cs typeface="Arial"/>
            </a:endParaRPr>
          </a:p>
          <a:p>
            <a:r>
              <a:rPr lang="en-US" dirty="0" smtClean="0">
                <a:solidFill>
                  <a:srgbClr val="000000"/>
                </a:solidFill>
                <a:latin typeface="Arial"/>
                <a:cs typeface="Arial"/>
              </a:rPr>
              <a:t>Green = Yes</a:t>
            </a:r>
            <a:endParaRPr lang="en-US" dirty="0">
              <a:solidFill>
                <a:srgbClr val="000000"/>
              </a:solidFill>
              <a:latin typeface="Arial"/>
              <a:cs typeface="Arial"/>
            </a:endParaRPr>
          </a:p>
          <a:p>
            <a:r>
              <a:rPr lang="en-US" dirty="0" smtClean="0">
                <a:solidFill>
                  <a:srgbClr val="000000"/>
                </a:solidFill>
                <a:latin typeface="Arial"/>
                <a:cs typeface="Arial"/>
              </a:rPr>
              <a:t>Blue   =  No</a:t>
            </a:r>
            <a:endParaRPr lang="en-US" dirty="0">
              <a:solidFill>
                <a:srgbClr val="000000"/>
              </a:solidFill>
              <a:latin typeface="Arial"/>
              <a:cs typeface="Arial"/>
            </a:endParaRPr>
          </a:p>
        </p:txBody>
      </p:sp>
      <p:pic>
        <p:nvPicPr>
          <p:cNvPr id="11" name="Picture 9"/>
          <p:cNvPicPr>
            <a:picLocks noChangeAspect="1" noChangeArrowheads="1"/>
          </p:cNvPicPr>
          <p:nvPr/>
        </p:nvPicPr>
        <p:blipFill>
          <a:blip r:embed="rId3" cstate="print"/>
          <a:srcRect/>
          <a:stretch>
            <a:fillRect/>
          </a:stretch>
        </p:blipFill>
        <p:spPr bwMode="auto">
          <a:xfrm rot="2233358">
            <a:off x="454643" y="5821622"/>
            <a:ext cx="694015" cy="580827"/>
          </a:xfrm>
          <a:prstGeom prst="rect">
            <a:avLst/>
          </a:prstGeom>
          <a:noFill/>
          <a:ln w="9525">
            <a:noFill/>
            <a:miter lim="800000"/>
            <a:headEnd/>
            <a:tailEnd/>
          </a:ln>
        </p:spPr>
      </p:pic>
      <p:sp>
        <p:nvSpPr>
          <p:cNvPr id="8" name="Slide Number Placeholder 7"/>
          <p:cNvSpPr>
            <a:spLocks noGrp="1"/>
          </p:cNvSpPr>
          <p:nvPr>
            <p:ph type="sldNum" sz="quarter" idx="12"/>
          </p:nvPr>
        </p:nvSpPr>
        <p:spPr/>
        <p:txBody>
          <a:bodyPr/>
          <a:lstStyle/>
          <a:p>
            <a:fld id="{34C092D6-8869-4133-9A16-3C1AEDD4B6B4}" type="slidenum">
              <a:rPr lang="en-US" smtClean="0"/>
              <a:t>23</a:t>
            </a:fld>
            <a:endParaRPr lang="en-US"/>
          </a:p>
        </p:txBody>
      </p:sp>
      <p:sp>
        <p:nvSpPr>
          <p:cNvPr id="13" name="TextBox 12"/>
          <p:cNvSpPr txBox="1"/>
          <p:nvPr/>
        </p:nvSpPr>
        <p:spPr>
          <a:xfrm>
            <a:off x="6400800" y="2362200"/>
            <a:ext cx="1695559" cy="769441"/>
          </a:xfrm>
          <a:prstGeom prst="rect">
            <a:avLst/>
          </a:prstGeom>
          <a:noFill/>
        </p:spPr>
        <p:txBody>
          <a:bodyPr wrap="none" rtlCol="0">
            <a:spAutoFit/>
          </a:bodyPr>
          <a:lstStyle/>
          <a:p>
            <a:r>
              <a:rPr lang="en-US" dirty="0" smtClean="0">
                <a:solidFill>
                  <a:schemeClr val="bg2"/>
                </a:solidFill>
              </a:rPr>
              <a:t>Blue = No VSQI</a:t>
            </a:r>
          </a:p>
          <a:p>
            <a:endParaRPr lang="en-US" sz="800" dirty="0">
              <a:solidFill>
                <a:schemeClr val="bg2"/>
              </a:solidFill>
            </a:endParaRPr>
          </a:p>
          <a:p>
            <a:r>
              <a:rPr lang="en-US" dirty="0" smtClean="0">
                <a:solidFill>
                  <a:schemeClr val="bg2"/>
                </a:solidFill>
              </a:rPr>
              <a:t>Green = VSQI</a:t>
            </a:r>
            <a:endParaRPr lang="en-US" dirty="0">
              <a:solidFill>
                <a:schemeClr val="bg2"/>
              </a:solidFill>
            </a:endParaRPr>
          </a:p>
        </p:txBody>
      </p:sp>
      <p:pic>
        <p:nvPicPr>
          <p:cNvPr id="14" name="Picture 10"/>
          <p:cNvPicPr>
            <a:picLocks noChangeAspect="1" noChangeArrowheads="1"/>
          </p:cNvPicPr>
          <p:nvPr/>
        </p:nvPicPr>
        <p:blipFill>
          <a:blip r:embed="rId4" cstate="print"/>
          <a:srcRect/>
          <a:stretch>
            <a:fillRect/>
          </a:stretch>
        </p:blipFill>
        <p:spPr bwMode="auto">
          <a:xfrm rot="1749979">
            <a:off x="1109503" y="5613342"/>
            <a:ext cx="521671" cy="623679"/>
          </a:xfrm>
          <a:prstGeom prst="rect">
            <a:avLst/>
          </a:prstGeom>
          <a:noFill/>
          <a:ln w="9525">
            <a:noFill/>
            <a:miter lim="800000"/>
            <a:headEnd/>
            <a:tailEnd/>
          </a:ln>
        </p:spPr>
      </p:pic>
    </p:spTree>
    <p:extLst>
      <p:ext uri="{BB962C8B-B14F-4D97-AF65-F5344CB8AC3E}">
        <p14:creationId xmlns:p14="http://schemas.microsoft.com/office/powerpoint/2010/main" val="184264503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Content Placeholder 5"/>
          <p:cNvSpPr txBox="1">
            <a:spLocks/>
          </p:cNvSpPr>
          <p:nvPr/>
        </p:nvSpPr>
        <p:spPr bwMode="auto">
          <a:xfrm>
            <a:off x="304800" y="2286000"/>
            <a:ext cx="8229600" cy="437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228600" eaLnBrk="0" hangingPunct="0">
              <a:defRPr>
                <a:solidFill>
                  <a:schemeClr val="tx1"/>
                </a:solidFill>
                <a:latin typeface="Arial" charset="0"/>
                <a:cs typeface="Arial" charset="0"/>
              </a:defRPr>
            </a:lvl1pPr>
            <a:lvl2pPr marL="639763" indent="-22860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lvl="1" eaLnBrk="1" hangingPunct="1">
              <a:spcBef>
                <a:spcPct val="20000"/>
              </a:spcBef>
              <a:buClr>
                <a:schemeClr val="accent2"/>
              </a:buClr>
              <a:buFont typeface="Arial" charset="0"/>
              <a:buChar char="•"/>
            </a:pPr>
            <a:r>
              <a:rPr lang="en-US" sz="2800" dirty="0" smtClean="0">
                <a:latin typeface="Constantia" pitchFamily="18" charset="0"/>
              </a:rPr>
              <a:t>8/1/2006 </a:t>
            </a:r>
            <a:r>
              <a:rPr lang="en-US" sz="2800" dirty="0">
                <a:latin typeface="Constantia" pitchFamily="18" charset="0"/>
              </a:rPr>
              <a:t>- 7/31/2010</a:t>
            </a:r>
          </a:p>
          <a:p>
            <a:pPr lvl="1" eaLnBrk="1" hangingPunct="1">
              <a:spcBef>
                <a:spcPct val="20000"/>
              </a:spcBef>
              <a:buClr>
                <a:schemeClr val="accent2"/>
              </a:buClr>
              <a:buFont typeface="Arial" charset="0"/>
              <a:buChar char="•"/>
            </a:pPr>
            <a:r>
              <a:rPr lang="en-US" sz="2800" dirty="0">
                <a:latin typeface="Constantia" pitchFamily="18" charset="0"/>
              </a:rPr>
              <a:t>Kindergarten in academic years 2006-07, 2007-08, 2008-09, and 2009-10</a:t>
            </a:r>
          </a:p>
          <a:p>
            <a:pPr lvl="1" eaLnBrk="1" hangingPunct="1">
              <a:spcBef>
                <a:spcPct val="20000"/>
              </a:spcBef>
              <a:buClr>
                <a:schemeClr val="accent2"/>
              </a:buClr>
              <a:buFont typeface="Arial" charset="0"/>
              <a:buChar char="•"/>
            </a:pPr>
            <a:r>
              <a:rPr lang="en-US" sz="2800" dirty="0">
                <a:latin typeface="Constantia" pitchFamily="18" charset="0"/>
              </a:rPr>
              <a:t>1862  with birth date between '9/30/2001' and '9/30/2004‘</a:t>
            </a:r>
          </a:p>
          <a:p>
            <a:pPr lvl="1" eaLnBrk="1" hangingPunct="1">
              <a:spcBef>
                <a:spcPct val="20000"/>
              </a:spcBef>
              <a:buClr>
                <a:schemeClr val="accent2"/>
              </a:buClr>
              <a:buFont typeface="Arial" charset="0"/>
              <a:buChar char="•"/>
            </a:pPr>
            <a:r>
              <a:rPr lang="en-US" sz="2800" b="1" dirty="0">
                <a:latin typeface="Constantia" pitchFamily="18" charset="0"/>
              </a:rPr>
              <a:t>1703  successfully matched to school records (91 %)</a:t>
            </a:r>
          </a:p>
          <a:p>
            <a:pPr lvl="1" eaLnBrk="1" hangingPunct="1">
              <a:spcBef>
                <a:spcPct val="20000"/>
              </a:spcBef>
              <a:buClr>
                <a:schemeClr val="accent2"/>
              </a:buClr>
              <a:buFont typeface="Arial" charset="0"/>
              <a:buChar char="•"/>
            </a:pPr>
            <a:endParaRPr lang="en-US" dirty="0">
              <a:solidFill>
                <a:schemeClr val="tx2"/>
              </a:solidFill>
              <a:latin typeface="Century Gothic" pitchFamily="34" charset="0"/>
            </a:endParaRPr>
          </a:p>
          <a:p>
            <a:pPr lvl="1" eaLnBrk="1" hangingPunct="1">
              <a:spcBef>
                <a:spcPct val="20000"/>
              </a:spcBef>
              <a:buClr>
                <a:schemeClr val="accent2"/>
              </a:buClr>
              <a:buFont typeface="Arial" charset="0"/>
              <a:buChar char="•"/>
            </a:pPr>
            <a:endParaRPr lang="en-US" dirty="0">
              <a:solidFill>
                <a:schemeClr val="tx2"/>
              </a:solidFill>
              <a:latin typeface="Century Gothic" pitchFamily="34" charset="0"/>
            </a:endParaRPr>
          </a:p>
          <a:p>
            <a:pPr lvl="1" eaLnBrk="1" hangingPunct="1">
              <a:spcBef>
                <a:spcPct val="20000"/>
              </a:spcBef>
              <a:buClr>
                <a:schemeClr val="accent2"/>
              </a:buClr>
              <a:buFont typeface="Arial" charset="0"/>
              <a:buChar char="•"/>
            </a:pPr>
            <a:endParaRPr lang="en-US" dirty="0">
              <a:solidFill>
                <a:schemeClr val="tx2"/>
              </a:solidFill>
              <a:latin typeface="Century Gothic" pitchFamily="34" charset="0"/>
            </a:endParaRPr>
          </a:p>
          <a:p>
            <a:pPr eaLnBrk="1" hangingPunct="1">
              <a:spcBef>
                <a:spcPct val="20000"/>
              </a:spcBef>
              <a:buClr>
                <a:schemeClr val="accent1"/>
              </a:buClr>
              <a:buFont typeface="Arial" charset="0"/>
              <a:buChar char="•"/>
            </a:pPr>
            <a:endParaRPr lang="en-US" sz="2000" dirty="0">
              <a:solidFill>
                <a:schemeClr val="tx2"/>
              </a:solidFill>
              <a:latin typeface="Century Gothic" pitchFamily="34" charset="0"/>
            </a:endParaRPr>
          </a:p>
        </p:txBody>
      </p:sp>
      <p:sp>
        <p:nvSpPr>
          <p:cNvPr id="3" name="TextBox 2"/>
          <p:cNvSpPr txBox="1"/>
          <p:nvPr/>
        </p:nvSpPr>
        <p:spPr>
          <a:xfrm>
            <a:off x="685799" y="1371600"/>
            <a:ext cx="6302623" cy="646331"/>
          </a:xfrm>
          <a:prstGeom prst="rect">
            <a:avLst/>
          </a:prstGeom>
          <a:noFill/>
        </p:spPr>
        <p:txBody>
          <a:bodyPr wrap="none">
            <a:spAutoFit/>
          </a:bodyPr>
          <a:lstStyle/>
          <a:p>
            <a:pPr>
              <a:defRPr/>
            </a:pPr>
            <a:r>
              <a:rPr lang="en-US" sz="3600" b="1" dirty="0">
                <a:solidFill>
                  <a:srgbClr val="FF0000"/>
                </a:solidFill>
                <a:effectLst>
                  <a:outerShdw blurRad="38100" dist="38100" dir="2700000" algn="tl">
                    <a:srgbClr val="000000">
                      <a:alpha val="43137"/>
                    </a:srgbClr>
                  </a:outerShdw>
                </a:effectLst>
                <a:latin typeface="Garamond" pitchFamily="18" charset="0"/>
              </a:rPr>
              <a:t>Subsidy to Kindergarten Match</a:t>
            </a:r>
          </a:p>
        </p:txBody>
      </p:sp>
      <p:sp>
        <p:nvSpPr>
          <p:cNvPr id="5" name="Rectangle 4"/>
          <p:cNvSpPr/>
          <p:nvPr/>
        </p:nvSpPr>
        <p:spPr>
          <a:xfrm>
            <a:off x="685800" y="381000"/>
            <a:ext cx="8077200" cy="707886"/>
          </a:xfrm>
          <a:prstGeom prst="rect">
            <a:avLst/>
          </a:prstGeom>
        </p:spPr>
        <p:txBody>
          <a:bodyPr wrap="square">
            <a:spAutoFit/>
          </a:bodyPr>
          <a:lstStyle/>
          <a:p>
            <a:pPr>
              <a:defRPr/>
            </a:pPr>
            <a:r>
              <a:rPr lang="en-US" sz="4000" b="1" dirty="0" smtClean="0">
                <a:solidFill>
                  <a:srgbClr val="00AC00"/>
                </a:solidFill>
                <a:effectLst>
                  <a:outerShdw blurRad="38100" dist="38100" dir="2700000" algn="tl">
                    <a:srgbClr val="000000"/>
                  </a:outerShdw>
                </a:effectLst>
                <a:latin typeface="Garamond" pitchFamily="18" charset="0"/>
              </a:rPr>
              <a:t>Initial Research Study</a:t>
            </a:r>
            <a:endParaRPr lang="en-US" sz="4000" b="1" dirty="0">
              <a:solidFill>
                <a:srgbClr val="00AC00"/>
              </a:solidFill>
              <a:effectLst>
                <a:outerShdw blurRad="38100" dist="38100" dir="2700000" algn="tl">
                  <a:srgbClr val="000000"/>
                </a:outerShdw>
              </a:effectLst>
              <a:latin typeface="Garamond" pitchFamily="18" charset="0"/>
            </a:endParaRPr>
          </a:p>
        </p:txBody>
      </p:sp>
      <p:pic>
        <p:nvPicPr>
          <p:cNvPr id="7" name="Picture 9"/>
          <p:cNvPicPr>
            <a:picLocks noChangeAspect="1" noChangeArrowheads="1"/>
          </p:cNvPicPr>
          <p:nvPr/>
        </p:nvPicPr>
        <p:blipFill>
          <a:blip r:embed="rId3" cstate="print"/>
          <a:srcRect/>
          <a:stretch>
            <a:fillRect/>
          </a:stretch>
        </p:blipFill>
        <p:spPr bwMode="auto">
          <a:xfrm rot="2233358">
            <a:off x="454643" y="5974023"/>
            <a:ext cx="694015" cy="580827"/>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34C092D6-8869-4133-9A16-3C1AEDD4B6B4}" type="slidenum">
              <a:rPr lang="en-US" smtClean="0"/>
              <a:t>24</a:t>
            </a:fld>
            <a:endParaRPr lang="en-US"/>
          </a:p>
        </p:txBody>
      </p:sp>
      <p:pic>
        <p:nvPicPr>
          <p:cNvPr id="8" name="Picture 10"/>
          <p:cNvPicPr>
            <a:picLocks noChangeAspect="1" noChangeArrowheads="1"/>
          </p:cNvPicPr>
          <p:nvPr/>
        </p:nvPicPr>
        <p:blipFill>
          <a:blip r:embed="rId4" cstate="print"/>
          <a:srcRect/>
          <a:stretch>
            <a:fillRect/>
          </a:stretch>
        </p:blipFill>
        <p:spPr bwMode="auto">
          <a:xfrm rot="1749979">
            <a:off x="1065834" y="5723545"/>
            <a:ext cx="664398" cy="794315"/>
          </a:xfrm>
          <a:prstGeom prst="rect">
            <a:avLst/>
          </a:prstGeom>
          <a:noFill/>
          <a:ln w="9525">
            <a:noFill/>
            <a:miter lim="800000"/>
            <a:headEnd/>
            <a:tailEnd/>
          </a:ln>
        </p:spPr>
      </p:pic>
    </p:spTree>
    <p:extLst>
      <p:ext uri="{BB962C8B-B14F-4D97-AF65-F5344CB8AC3E}">
        <p14:creationId xmlns:p14="http://schemas.microsoft.com/office/powerpoint/2010/main" val="112611310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Content Placeholder 5"/>
          <p:cNvSpPr txBox="1">
            <a:spLocks/>
          </p:cNvSpPr>
          <p:nvPr/>
        </p:nvSpPr>
        <p:spPr bwMode="auto">
          <a:xfrm>
            <a:off x="457200" y="1524000"/>
            <a:ext cx="8229600" cy="437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228600" eaLnBrk="0" hangingPunct="0">
              <a:defRPr>
                <a:solidFill>
                  <a:schemeClr val="tx1"/>
                </a:solidFill>
                <a:latin typeface="Arial" charset="0"/>
                <a:cs typeface="Arial" charset="0"/>
              </a:defRPr>
            </a:lvl1pPr>
            <a:lvl2pPr marL="639763" indent="-22860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lvl="1" eaLnBrk="1" hangingPunct="1">
              <a:spcBef>
                <a:spcPct val="20000"/>
              </a:spcBef>
              <a:buClr>
                <a:schemeClr val="accent2"/>
              </a:buClr>
              <a:buFont typeface="Arial" charset="0"/>
              <a:buNone/>
            </a:pPr>
            <a:endParaRPr lang="en-US" sz="2000">
              <a:solidFill>
                <a:schemeClr val="tx2"/>
              </a:solidFill>
              <a:latin typeface="Century Gothic" pitchFamily="34" charset="0"/>
            </a:endParaRPr>
          </a:p>
          <a:p>
            <a:pPr lvl="1" eaLnBrk="1" hangingPunct="1">
              <a:spcBef>
                <a:spcPct val="20000"/>
              </a:spcBef>
              <a:buClr>
                <a:schemeClr val="accent2"/>
              </a:buClr>
              <a:buFont typeface="Arial" charset="0"/>
              <a:buChar char="•"/>
            </a:pPr>
            <a:endParaRPr lang="en-US" sz="2000">
              <a:solidFill>
                <a:schemeClr val="tx2"/>
              </a:solidFill>
              <a:latin typeface="Century Gothic" pitchFamily="34" charset="0"/>
            </a:endParaRPr>
          </a:p>
          <a:p>
            <a:pPr lvl="1" eaLnBrk="1" hangingPunct="1">
              <a:spcBef>
                <a:spcPct val="20000"/>
              </a:spcBef>
              <a:buClr>
                <a:schemeClr val="accent2"/>
              </a:buClr>
              <a:buFont typeface="Arial" charset="0"/>
              <a:buChar char="•"/>
            </a:pPr>
            <a:endParaRPr lang="en-US" sz="2000">
              <a:solidFill>
                <a:schemeClr val="tx2"/>
              </a:solidFill>
              <a:latin typeface="Century Gothic" pitchFamily="34" charset="0"/>
            </a:endParaRPr>
          </a:p>
          <a:p>
            <a:pPr lvl="1" eaLnBrk="1" hangingPunct="1">
              <a:spcBef>
                <a:spcPct val="20000"/>
              </a:spcBef>
              <a:buClr>
                <a:schemeClr val="accent2"/>
              </a:buClr>
              <a:buFont typeface="Arial" charset="0"/>
              <a:buChar char="•"/>
            </a:pPr>
            <a:endParaRPr lang="en-US" sz="2000">
              <a:solidFill>
                <a:schemeClr val="tx2"/>
              </a:solidFill>
              <a:latin typeface="Century Gothic" pitchFamily="34" charset="0"/>
            </a:endParaRPr>
          </a:p>
          <a:p>
            <a:pPr eaLnBrk="1" hangingPunct="1">
              <a:spcBef>
                <a:spcPct val="20000"/>
              </a:spcBef>
              <a:buClr>
                <a:schemeClr val="accent1"/>
              </a:buClr>
              <a:buFont typeface="Arial" charset="0"/>
              <a:buChar char="•"/>
            </a:pPr>
            <a:endParaRPr lang="en-US" sz="2400">
              <a:solidFill>
                <a:schemeClr val="tx2"/>
              </a:solidFill>
              <a:latin typeface="Century Gothic" pitchFamily="34" charset="0"/>
            </a:endParaRPr>
          </a:p>
        </p:txBody>
      </p:sp>
      <p:sp>
        <p:nvSpPr>
          <p:cNvPr id="3" name="TextBox 2"/>
          <p:cNvSpPr txBox="1"/>
          <p:nvPr/>
        </p:nvSpPr>
        <p:spPr>
          <a:xfrm>
            <a:off x="516745" y="1143000"/>
            <a:ext cx="8059818" cy="1077218"/>
          </a:xfrm>
          <a:prstGeom prst="rect">
            <a:avLst/>
          </a:prstGeom>
          <a:noFill/>
        </p:spPr>
        <p:txBody>
          <a:bodyPr wrap="none">
            <a:spAutoFit/>
          </a:bodyPr>
          <a:lstStyle/>
          <a:p>
            <a:pPr>
              <a:defRPr/>
            </a:pPr>
            <a:r>
              <a:rPr lang="en-US" sz="3200" b="1" dirty="0" smtClean="0">
                <a:solidFill>
                  <a:srgbClr val="FF0000"/>
                </a:solidFill>
                <a:effectLst>
                  <a:outerShdw blurRad="38100" dist="38100" dir="2700000" algn="tl">
                    <a:srgbClr val="000000">
                      <a:alpha val="43137"/>
                    </a:srgbClr>
                  </a:outerShdw>
                </a:effectLst>
                <a:latin typeface="Garamond" pitchFamily="18" charset="0"/>
              </a:rPr>
              <a:t> </a:t>
            </a:r>
            <a:r>
              <a:rPr lang="en-US" sz="3200" b="1" dirty="0">
                <a:solidFill>
                  <a:srgbClr val="FF0000"/>
                </a:solidFill>
                <a:effectLst>
                  <a:outerShdw blurRad="38100" dist="38100" dir="2700000" algn="tl">
                    <a:srgbClr val="000000">
                      <a:alpha val="43137"/>
                    </a:srgbClr>
                  </a:outerShdw>
                </a:effectLst>
                <a:latin typeface="Garamond" pitchFamily="18" charset="0"/>
              </a:rPr>
              <a:t>Q3</a:t>
            </a:r>
            <a:r>
              <a:rPr lang="en-US" sz="3200" b="1" dirty="0">
                <a:solidFill>
                  <a:srgbClr val="FF0000"/>
                </a:solidFill>
              </a:rPr>
              <a:t>:  </a:t>
            </a:r>
            <a:r>
              <a:rPr lang="en-US" sz="3200" b="1" dirty="0">
                <a:solidFill>
                  <a:srgbClr val="FF0000"/>
                </a:solidFill>
                <a:effectLst>
                  <a:outerShdw blurRad="38100" dist="38100" dir="2700000" algn="tl">
                    <a:srgbClr val="000000">
                      <a:alpha val="43137"/>
                    </a:srgbClr>
                  </a:outerShdw>
                </a:effectLst>
                <a:latin typeface="Constantia" pitchFamily="18" charset="0"/>
              </a:rPr>
              <a:t>How did children </a:t>
            </a:r>
          </a:p>
          <a:p>
            <a:pPr>
              <a:defRPr/>
            </a:pPr>
            <a:r>
              <a:rPr lang="en-US" sz="3200" b="1" dirty="0" smtClean="0">
                <a:solidFill>
                  <a:srgbClr val="FF0000"/>
                </a:solidFill>
                <a:effectLst>
                  <a:outerShdw blurRad="38100" dist="38100" dir="2700000" algn="tl">
                    <a:srgbClr val="000000">
                      <a:alpha val="43137"/>
                    </a:srgbClr>
                  </a:outerShdw>
                </a:effectLst>
                <a:latin typeface="Constantia" pitchFamily="18" charset="0"/>
              </a:rPr>
              <a:t>  who </a:t>
            </a:r>
            <a:r>
              <a:rPr lang="en-US" sz="3200" b="1" dirty="0">
                <a:solidFill>
                  <a:srgbClr val="FF0000"/>
                </a:solidFill>
                <a:effectLst>
                  <a:outerShdw blurRad="38100" dist="38100" dir="2700000" algn="tl">
                    <a:srgbClr val="000000">
                      <a:alpha val="43137"/>
                    </a:srgbClr>
                  </a:outerShdw>
                </a:effectLst>
                <a:latin typeface="Constantia" pitchFamily="18" charset="0"/>
              </a:rPr>
              <a:t>used subsidy fare in Kindergarten?</a:t>
            </a:r>
          </a:p>
        </p:txBody>
      </p:sp>
      <p:sp>
        <p:nvSpPr>
          <p:cNvPr id="37892" name="Rectangle 3"/>
          <p:cNvSpPr txBox="1">
            <a:spLocks/>
          </p:cNvSpPr>
          <p:nvPr/>
        </p:nvSpPr>
        <p:spPr bwMode="auto">
          <a:xfrm>
            <a:off x="609600" y="2438400"/>
            <a:ext cx="82296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2286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20000"/>
              </a:spcBef>
              <a:buClr>
                <a:schemeClr val="accent1"/>
              </a:buClr>
              <a:buFontTx/>
              <a:buChar char="•"/>
            </a:pPr>
            <a:r>
              <a:rPr lang="en-US" sz="2800" dirty="0">
                <a:latin typeface="Constantia" pitchFamily="18" charset="0"/>
              </a:rPr>
              <a:t>Children who had longer continuous spells of subsidized care attended more days of public elementary school </a:t>
            </a:r>
          </a:p>
          <a:p>
            <a:pPr eaLnBrk="1" hangingPunct="1">
              <a:spcBef>
                <a:spcPct val="20000"/>
              </a:spcBef>
              <a:buClr>
                <a:schemeClr val="accent1"/>
              </a:buClr>
              <a:buFont typeface="Arial" charset="0"/>
              <a:buChar char="•"/>
            </a:pPr>
            <a:r>
              <a:rPr lang="en-US" sz="2800" dirty="0">
                <a:latin typeface="Constantia" pitchFamily="18" charset="0"/>
              </a:rPr>
              <a:t>Children who had longer care spells scored higher on fall Kindergarten PALS screener</a:t>
            </a:r>
          </a:p>
          <a:p>
            <a:pPr eaLnBrk="1" hangingPunct="1">
              <a:spcBef>
                <a:spcPct val="20000"/>
              </a:spcBef>
              <a:buClr>
                <a:schemeClr val="accent1"/>
              </a:buClr>
              <a:buFont typeface="Arial" charset="0"/>
              <a:buChar char="•"/>
            </a:pPr>
            <a:r>
              <a:rPr lang="en-US" sz="2800" dirty="0">
                <a:latin typeface="Constantia" pitchFamily="18" charset="0"/>
              </a:rPr>
              <a:t>Accounting for greater attendance, this group of children was more likely to meet fall Kindergarten PALS benchmarks.</a:t>
            </a:r>
          </a:p>
        </p:txBody>
      </p:sp>
      <p:sp>
        <p:nvSpPr>
          <p:cNvPr id="6" name="Rectangle 5"/>
          <p:cNvSpPr/>
          <p:nvPr/>
        </p:nvSpPr>
        <p:spPr>
          <a:xfrm>
            <a:off x="533400" y="247471"/>
            <a:ext cx="8077200" cy="707886"/>
          </a:xfrm>
          <a:prstGeom prst="rect">
            <a:avLst/>
          </a:prstGeom>
        </p:spPr>
        <p:txBody>
          <a:bodyPr wrap="square">
            <a:spAutoFit/>
          </a:bodyPr>
          <a:lstStyle/>
          <a:p>
            <a:pPr>
              <a:defRPr/>
            </a:pPr>
            <a:r>
              <a:rPr lang="en-US" sz="4000" b="1" dirty="0" smtClean="0">
                <a:solidFill>
                  <a:srgbClr val="00AC00"/>
                </a:solidFill>
                <a:effectLst>
                  <a:outerShdw blurRad="38100" dist="38100" dir="2700000" algn="tl">
                    <a:srgbClr val="000000"/>
                  </a:outerShdw>
                </a:effectLst>
                <a:latin typeface="Garamond" pitchFamily="18" charset="0"/>
              </a:rPr>
              <a:t>Initial Research Study</a:t>
            </a:r>
            <a:endParaRPr lang="en-US" sz="4000" b="1" dirty="0">
              <a:solidFill>
                <a:srgbClr val="00AC00"/>
              </a:solidFill>
              <a:effectLst>
                <a:outerShdw blurRad="38100" dist="38100" dir="2700000" algn="tl">
                  <a:srgbClr val="000000"/>
                </a:outerShdw>
              </a:effectLst>
              <a:latin typeface="Garamond" pitchFamily="18" charset="0"/>
            </a:endParaRPr>
          </a:p>
        </p:txBody>
      </p:sp>
      <p:pic>
        <p:nvPicPr>
          <p:cNvPr id="8" name="Picture 9"/>
          <p:cNvPicPr>
            <a:picLocks noChangeAspect="1" noChangeArrowheads="1"/>
          </p:cNvPicPr>
          <p:nvPr/>
        </p:nvPicPr>
        <p:blipFill>
          <a:blip r:embed="rId2" cstate="print"/>
          <a:srcRect/>
          <a:stretch>
            <a:fillRect/>
          </a:stretch>
        </p:blipFill>
        <p:spPr bwMode="auto">
          <a:xfrm rot="2233358">
            <a:off x="454643" y="6050223"/>
            <a:ext cx="694015" cy="580827"/>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34C092D6-8869-4133-9A16-3C1AEDD4B6B4}" type="slidenum">
              <a:rPr lang="en-US" smtClean="0"/>
              <a:t>25</a:t>
            </a:fld>
            <a:endParaRPr lang="en-US"/>
          </a:p>
        </p:txBody>
      </p:sp>
      <p:pic>
        <p:nvPicPr>
          <p:cNvPr id="9" name="Picture 10"/>
          <p:cNvPicPr>
            <a:picLocks noChangeAspect="1" noChangeArrowheads="1"/>
          </p:cNvPicPr>
          <p:nvPr/>
        </p:nvPicPr>
        <p:blipFill>
          <a:blip r:embed="rId3" cstate="print"/>
          <a:srcRect/>
          <a:stretch>
            <a:fillRect/>
          </a:stretch>
        </p:blipFill>
        <p:spPr bwMode="auto">
          <a:xfrm rot="1749979">
            <a:off x="1048306" y="6133194"/>
            <a:ext cx="587496" cy="702376"/>
          </a:xfrm>
          <a:prstGeom prst="rect">
            <a:avLst/>
          </a:prstGeom>
          <a:noFill/>
          <a:ln w="9525">
            <a:noFill/>
            <a:miter lim="800000"/>
            <a:headEnd/>
            <a:tailEnd/>
          </a:ln>
        </p:spPr>
      </p:pic>
    </p:spTree>
    <p:extLst>
      <p:ext uri="{BB962C8B-B14F-4D97-AF65-F5344CB8AC3E}">
        <p14:creationId xmlns:p14="http://schemas.microsoft.com/office/powerpoint/2010/main" val="230473480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565068" y="1219200"/>
            <a:ext cx="8458200" cy="646331"/>
          </a:xfrm>
          <a:prstGeom prst="rect">
            <a:avLst/>
          </a:prstGeom>
          <a:noFill/>
          <a:ln>
            <a:noFill/>
          </a:ln>
          <a:effectLst/>
          <a:extLst/>
        </p:spPr>
        <p:txBody>
          <a:bodyPr>
            <a:spAutoFit/>
          </a:bodyPr>
          <a:lstStyle/>
          <a:p>
            <a:pPr>
              <a:defRPr/>
            </a:pPr>
            <a:r>
              <a:rPr lang="en-US" sz="3600" b="1" dirty="0">
                <a:solidFill>
                  <a:srgbClr val="FF0000"/>
                </a:solidFill>
                <a:effectLst>
                  <a:outerShdw blurRad="38100" dist="38100" dir="2700000" algn="tl">
                    <a:srgbClr val="000000"/>
                  </a:outerShdw>
                </a:effectLst>
                <a:latin typeface="Garamond" pitchFamily="18" charset="0"/>
              </a:rPr>
              <a:t>Preliminary </a:t>
            </a:r>
            <a:r>
              <a:rPr lang="en-US" sz="3600" b="1" dirty="0" smtClean="0">
                <a:solidFill>
                  <a:srgbClr val="FF0000"/>
                </a:solidFill>
                <a:effectLst>
                  <a:outerShdw blurRad="38100" dist="38100" dir="2700000" algn="tl">
                    <a:srgbClr val="000000"/>
                  </a:outerShdw>
                </a:effectLst>
                <a:latin typeface="Garamond" pitchFamily="18" charset="0"/>
              </a:rPr>
              <a:t>“INSIGHTS”</a:t>
            </a:r>
            <a:endParaRPr lang="en-US" sz="3600" b="1" dirty="0">
              <a:solidFill>
                <a:srgbClr val="FF0000"/>
              </a:solidFill>
              <a:latin typeface="Garamond" pitchFamily="18" charset="0"/>
            </a:endParaRPr>
          </a:p>
        </p:txBody>
      </p:sp>
      <p:sp>
        <p:nvSpPr>
          <p:cNvPr id="4" name="TextBox 3"/>
          <p:cNvSpPr txBox="1"/>
          <p:nvPr/>
        </p:nvSpPr>
        <p:spPr>
          <a:xfrm>
            <a:off x="544286" y="2209800"/>
            <a:ext cx="7924800" cy="4062651"/>
          </a:xfrm>
          <a:prstGeom prst="rect">
            <a:avLst/>
          </a:prstGeom>
          <a:noFill/>
        </p:spPr>
        <p:txBody>
          <a:bodyPr>
            <a:spAutoFit/>
          </a:bodyPr>
          <a:lstStyle/>
          <a:p>
            <a:pPr marL="457200" indent="-457200">
              <a:buFont typeface="Arial" pitchFamily="34" charset="0"/>
              <a:buChar char="•"/>
              <a:defRPr/>
            </a:pPr>
            <a:r>
              <a:rPr lang="en-US" sz="2400" dirty="0">
                <a:solidFill>
                  <a:schemeClr val="tx2"/>
                </a:solidFill>
                <a:latin typeface="Constantia" pitchFamily="18" charset="0"/>
              </a:rPr>
              <a:t>Project Child HANDS matching algorithms are capturing a very high percentage of eligible matches; supports use of the system.</a:t>
            </a:r>
          </a:p>
          <a:p>
            <a:pPr>
              <a:defRPr/>
            </a:pPr>
            <a:endParaRPr lang="en-US" sz="900" dirty="0">
              <a:solidFill>
                <a:schemeClr val="tx2"/>
              </a:solidFill>
              <a:latin typeface="Constantia" pitchFamily="18" charset="0"/>
            </a:endParaRPr>
          </a:p>
          <a:p>
            <a:pPr marL="457200" indent="-457200">
              <a:buFont typeface="Arial" pitchFamily="34" charset="0"/>
              <a:buChar char="•"/>
              <a:defRPr/>
            </a:pPr>
            <a:r>
              <a:rPr lang="en-US" sz="2400" dirty="0">
                <a:solidFill>
                  <a:schemeClr val="tx2"/>
                </a:solidFill>
                <a:latin typeface="Constantia" pitchFamily="18" charset="0"/>
              </a:rPr>
              <a:t>Preliminary results examining child care  subsidy patterns indicate longer continuous spells of care predicts better school readiness in domains we can measure.</a:t>
            </a:r>
          </a:p>
          <a:p>
            <a:pPr>
              <a:defRPr/>
            </a:pPr>
            <a:endParaRPr lang="en-US" sz="900" dirty="0">
              <a:solidFill>
                <a:schemeClr val="tx2"/>
              </a:solidFill>
              <a:latin typeface="Constantia" pitchFamily="18" charset="0"/>
            </a:endParaRPr>
          </a:p>
          <a:p>
            <a:pPr marL="457200" indent="-457200">
              <a:buFont typeface="Arial" pitchFamily="34" charset="0"/>
              <a:buChar char="•"/>
              <a:defRPr/>
            </a:pPr>
            <a:r>
              <a:rPr lang="en-US" sz="2400" dirty="0">
                <a:solidFill>
                  <a:schemeClr val="tx2"/>
                </a:solidFill>
                <a:latin typeface="Constantia" pitchFamily="18" charset="0"/>
              </a:rPr>
              <a:t>If findings are replicated and robust, policy implications may be to allow longer care spells, more independent of parental employment.</a:t>
            </a:r>
          </a:p>
        </p:txBody>
      </p:sp>
      <p:sp>
        <p:nvSpPr>
          <p:cNvPr id="5" name="Rectangle 4"/>
          <p:cNvSpPr/>
          <p:nvPr/>
        </p:nvSpPr>
        <p:spPr>
          <a:xfrm>
            <a:off x="533400" y="247471"/>
            <a:ext cx="8077200" cy="707886"/>
          </a:xfrm>
          <a:prstGeom prst="rect">
            <a:avLst/>
          </a:prstGeom>
          <a:ln>
            <a:noFill/>
          </a:ln>
        </p:spPr>
        <p:txBody>
          <a:bodyPr wrap="square">
            <a:spAutoFit/>
          </a:bodyPr>
          <a:lstStyle/>
          <a:p>
            <a:pPr>
              <a:defRPr/>
            </a:pPr>
            <a:r>
              <a:rPr lang="en-US" sz="4000" b="1" dirty="0" smtClean="0">
                <a:ln w="18000">
                  <a:noFill/>
                  <a:prstDash val="solid"/>
                  <a:miter lim="800000"/>
                </a:ln>
                <a:solidFill>
                  <a:srgbClr val="00AC00"/>
                </a:solidFill>
                <a:effectLst>
                  <a:outerShdw blurRad="50800" dist="38100" dir="8100000" algn="tr" rotWithShape="0">
                    <a:prstClr val="black">
                      <a:alpha val="40000"/>
                    </a:prstClr>
                  </a:outerShdw>
                </a:effectLst>
                <a:latin typeface="Garamond" pitchFamily="18" charset="0"/>
              </a:rPr>
              <a:t>Initial Research Study</a:t>
            </a:r>
            <a:endParaRPr lang="en-US" sz="4000" b="1" dirty="0">
              <a:ln w="18000">
                <a:noFill/>
                <a:prstDash val="solid"/>
                <a:miter lim="800000"/>
              </a:ln>
              <a:solidFill>
                <a:srgbClr val="00AC00"/>
              </a:solidFill>
              <a:effectLst>
                <a:outerShdw blurRad="50800" dist="38100" dir="8100000" algn="tr" rotWithShape="0">
                  <a:prstClr val="black">
                    <a:alpha val="40000"/>
                  </a:prstClr>
                </a:outerShdw>
              </a:effectLst>
              <a:latin typeface="Garamond" pitchFamily="18" charset="0"/>
            </a:endParaRPr>
          </a:p>
        </p:txBody>
      </p:sp>
      <p:pic>
        <p:nvPicPr>
          <p:cNvPr id="7" name="Picture 9"/>
          <p:cNvPicPr>
            <a:picLocks noChangeAspect="1" noChangeArrowheads="1"/>
          </p:cNvPicPr>
          <p:nvPr/>
        </p:nvPicPr>
        <p:blipFill>
          <a:blip r:embed="rId3" cstate="print"/>
          <a:srcRect/>
          <a:stretch>
            <a:fillRect/>
          </a:stretch>
        </p:blipFill>
        <p:spPr bwMode="auto">
          <a:xfrm rot="2233358">
            <a:off x="454643" y="6050223"/>
            <a:ext cx="694015" cy="580827"/>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fld id="{34C092D6-8869-4133-9A16-3C1AEDD4B6B4}" type="slidenum">
              <a:rPr lang="en-US" smtClean="0"/>
              <a:t>26</a:t>
            </a:fld>
            <a:endParaRPr lang="en-US"/>
          </a:p>
        </p:txBody>
      </p:sp>
      <p:pic>
        <p:nvPicPr>
          <p:cNvPr id="8" name="Picture 10"/>
          <p:cNvPicPr>
            <a:picLocks noChangeAspect="1" noChangeArrowheads="1"/>
          </p:cNvPicPr>
          <p:nvPr/>
        </p:nvPicPr>
        <p:blipFill>
          <a:blip r:embed="rId4" cstate="print"/>
          <a:srcRect/>
          <a:stretch>
            <a:fillRect/>
          </a:stretch>
        </p:blipFill>
        <p:spPr bwMode="auto">
          <a:xfrm rot="1749979">
            <a:off x="961077" y="6199166"/>
            <a:ext cx="539110" cy="644527"/>
          </a:xfrm>
          <a:prstGeom prst="rect">
            <a:avLst/>
          </a:prstGeom>
          <a:noFill/>
          <a:ln w="9525">
            <a:noFill/>
            <a:miter lim="800000"/>
            <a:headEnd/>
            <a:tailEnd/>
          </a:ln>
        </p:spPr>
      </p:pic>
    </p:spTree>
    <p:extLst>
      <p:ext uri="{BB962C8B-B14F-4D97-AF65-F5344CB8AC3E}">
        <p14:creationId xmlns:p14="http://schemas.microsoft.com/office/powerpoint/2010/main" val="107140919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457200"/>
            <a:ext cx="8839200" cy="1323439"/>
          </a:xfrm>
          <a:prstGeom prst="rect">
            <a:avLst/>
          </a:prstGeom>
          <a:noFill/>
        </p:spPr>
        <p:txBody>
          <a:bodyPr>
            <a:spAutoFit/>
          </a:bodyPr>
          <a:lstStyle/>
          <a:p>
            <a:pPr>
              <a:defRPr/>
            </a:pPr>
            <a:r>
              <a:rPr lang="en-US" sz="4000" b="1" dirty="0">
                <a:ln w="18000">
                  <a:noFill/>
                  <a:prstDash val="solid"/>
                  <a:miter lim="800000"/>
                </a:ln>
                <a:solidFill>
                  <a:srgbClr val="00AC00"/>
                </a:solidFill>
                <a:effectLst>
                  <a:outerShdw blurRad="50800" dist="38100" dir="8100000" algn="tr" rotWithShape="0">
                    <a:prstClr val="black">
                      <a:alpha val="40000"/>
                    </a:prstClr>
                  </a:outerShdw>
                </a:effectLst>
                <a:latin typeface="Garamond" pitchFamily="18" charset="0"/>
              </a:rPr>
              <a:t>Examples of Other Policy or </a:t>
            </a:r>
          </a:p>
          <a:p>
            <a:pPr>
              <a:defRPr/>
            </a:pPr>
            <a:r>
              <a:rPr lang="en-US" sz="4000" b="1" dirty="0">
                <a:ln w="18000">
                  <a:noFill/>
                  <a:prstDash val="solid"/>
                  <a:miter lim="800000"/>
                </a:ln>
                <a:solidFill>
                  <a:srgbClr val="00AC00"/>
                </a:solidFill>
                <a:effectLst>
                  <a:outerShdw blurRad="50800" dist="38100" dir="8100000" algn="tr" rotWithShape="0">
                    <a:prstClr val="black">
                      <a:alpha val="40000"/>
                    </a:prstClr>
                  </a:outerShdw>
                </a:effectLst>
                <a:latin typeface="Garamond" pitchFamily="18" charset="0"/>
              </a:rPr>
              <a:t>Evaluation Questions</a:t>
            </a:r>
          </a:p>
        </p:txBody>
      </p:sp>
      <p:sp>
        <p:nvSpPr>
          <p:cNvPr id="5" name="TextBox 4"/>
          <p:cNvSpPr txBox="1"/>
          <p:nvPr/>
        </p:nvSpPr>
        <p:spPr>
          <a:xfrm>
            <a:off x="533400" y="1981200"/>
            <a:ext cx="8229600" cy="3416320"/>
          </a:xfrm>
          <a:prstGeom prst="rect">
            <a:avLst/>
          </a:prstGeom>
          <a:noFill/>
        </p:spPr>
        <p:txBody>
          <a:bodyPr>
            <a:spAutoFit/>
          </a:bodyPr>
          <a:lstStyle/>
          <a:p>
            <a:pPr marL="342900" indent="-342900">
              <a:buFontTx/>
              <a:buAutoNum type="arabicPeriod"/>
              <a:defRPr/>
            </a:pPr>
            <a:r>
              <a:rPr lang="en-US" sz="2400" dirty="0">
                <a:solidFill>
                  <a:schemeClr val="tx2"/>
                </a:solidFill>
                <a:latin typeface="Constantia" pitchFamily="18" charset="0"/>
              </a:rPr>
              <a:t>What are the social service trajectories and</a:t>
            </a:r>
          </a:p>
          <a:p>
            <a:pPr marL="400050" indent="-400050">
              <a:defRPr/>
            </a:pPr>
            <a:r>
              <a:rPr lang="en-US" sz="2400" dirty="0">
                <a:solidFill>
                  <a:schemeClr val="tx2"/>
                </a:solidFill>
                <a:latin typeface="Constantia" pitchFamily="18" charset="0"/>
              </a:rPr>
              <a:t>	school outcomes of children born with special health care needs? (Hearing loss, birth defects)</a:t>
            </a:r>
          </a:p>
          <a:p>
            <a:pPr>
              <a:defRPr/>
            </a:pPr>
            <a:endParaRPr lang="en-US" sz="2400" dirty="0">
              <a:solidFill>
                <a:schemeClr val="tx2"/>
              </a:solidFill>
              <a:latin typeface="Constantia" pitchFamily="18" charset="0"/>
            </a:endParaRPr>
          </a:p>
          <a:p>
            <a:pPr marL="342900" indent="-342900">
              <a:buFontTx/>
              <a:buAutoNum type="arabicPeriod" startAt="2"/>
              <a:defRPr/>
            </a:pPr>
            <a:r>
              <a:rPr lang="en-US" sz="2400" dirty="0">
                <a:solidFill>
                  <a:schemeClr val="tx2"/>
                </a:solidFill>
                <a:latin typeface="Constantia" pitchFamily="18" charset="0"/>
              </a:rPr>
              <a:t>What impact does early intervention have on school outcomes?</a:t>
            </a:r>
          </a:p>
          <a:p>
            <a:pPr marL="342900" indent="-342900">
              <a:buFontTx/>
              <a:buAutoNum type="arabicPeriod" startAt="2"/>
              <a:defRPr/>
            </a:pPr>
            <a:endParaRPr lang="en-US" sz="2400" dirty="0">
              <a:solidFill>
                <a:schemeClr val="tx2"/>
              </a:solidFill>
              <a:latin typeface="Constantia" pitchFamily="18" charset="0"/>
            </a:endParaRPr>
          </a:p>
          <a:p>
            <a:pPr marL="342900" indent="-342900">
              <a:buFontTx/>
              <a:buAutoNum type="arabicPeriod" startAt="2"/>
              <a:defRPr/>
            </a:pPr>
            <a:r>
              <a:rPr lang="en-US" sz="2400" dirty="0">
                <a:solidFill>
                  <a:schemeClr val="tx2"/>
                </a:solidFill>
                <a:latin typeface="Constantia" pitchFamily="18" charset="0"/>
              </a:rPr>
              <a:t> What interventions or programs are most helpful to children and families involved in child protective services?</a:t>
            </a:r>
          </a:p>
        </p:txBody>
      </p:sp>
      <p:pic>
        <p:nvPicPr>
          <p:cNvPr id="7" name="Picture 9"/>
          <p:cNvPicPr>
            <a:picLocks noChangeAspect="1" noChangeArrowheads="1"/>
          </p:cNvPicPr>
          <p:nvPr/>
        </p:nvPicPr>
        <p:blipFill>
          <a:blip r:embed="rId3" cstate="print"/>
          <a:srcRect/>
          <a:stretch>
            <a:fillRect/>
          </a:stretch>
        </p:blipFill>
        <p:spPr bwMode="auto">
          <a:xfrm rot="2233358">
            <a:off x="454643" y="5821622"/>
            <a:ext cx="694015" cy="580827"/>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34C092D6-8869-4133-9A16-3C1AEDD4B6B4}" type="slidenum">
              <a:rPr lang="en-US" smtClean="0"/>
              <a:t>27</a:t>
            </a:fld>
            <a:endParaRPr lang="en-US"/>
          </a:p>
        </p:txBody>
      </p:sp>
      <p:pic>
        <p:nvPicPr>
          <p:cNvPr id="8" name="Picture 10"/>
          <p:cNvPicPr>
            <a:picLocks noChangeAspect="1" noChangeArrowheads="1"/>
          </p:cNvPicPr>
          <p:nvPr/>
        </p:nvPicPr>
        <p:blipFill>
          <a:blip r:embed="rId4" cstate="print"/>
          <a:srcRect/>
          <a:stretch>
            <a:fillRect/>
          </a:stretch>
        </p:blipFill>
        <p:spPr bwMode="auto">
          <a:xfrm rot="1749979">
            <a:off x="913434" y="5799745"/>
            <a:ext cx="664398" cy="794315"/>
          </a:xfrm>
          <a:prstGeom prst="rect">
            <a:avLst/>
          </a:prstGeom>
          <a:noFill/>
          <a:ln w="9525">
            <a:noFill/>
            <a:miter lim="800000"/>
            <a:headEnd/>
            <a:tailEnd/>
          </a:ln>
        </p:spPr>
      </p:pic>
    </p:spTree>
    <p:extLst>
      <p:ext uri="{BB962C8B-B14F-4D97-AF65-F5344CB8AC3E}">
        <p14:creationId xmlns:p14="http://schemas.microsoft.com/office/powerpoint/2010/main" val="270536407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990600"/>
            <a:ext cx="7729538" cy="5642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719795" y="291912"/>
            <a:ext cx="7771743" cy="461665"/>
          </a:xfrm>
          <a:prstGeom prst="rect">
            <a:avLst/>
          </a:prstGeom>
          <a:noFill/>
        </p:spPr>
        <p:txBody>
          <a:bodyPr wrap="none" rtlCol="0">
            <a:spAutoFit/>
          </a:bodyPr>
          <a:lstStyle/>
          <a:p>
            <a:r>
              <a:rPr lang="en-US" sz="2400" dirty="0" smtClean="0">
                <a:solidFill>
                  <a:srgbClr val="00AC00"/>
                </a:solidFill>
                <a:effectLst>
                  <a:outerShdw blurRad="50800" dist="38100" dir="8100000" algn="tr" rotWithShape="0">
                    <a:prstClr val="black">
                      <a:alpha val="40000"/>
                    </a:prstClr>
                  </a:outerShdw>
                </a:effectLst>
                <a:latin typeface="Constantia" pitchFamily="18" charset="0"/>
              </a:rPr>
              <a:t>Child HANDS and the Virginia Longitudinal Data System</a:t>
            </a:r>
            <a:endParaRPr lang="en-US" sz="2400" dirty="0">
              <a:solidFill>
                <a:srgbClr val="00AC00"/>
              </a:solidFill>
              <a:effectLst>
                <a:outerShdw blurRad="50800" dist="38100" dir="8100000" algn="tr" rotWithShape="0">
                  <a:prstClr val="black">
                    <a:alpha val="40000"/>
                  </a:prstClr>
                </a:outerShdw>
              </a:effectLst>
              <a:latin typeface="Constantia" pitchFamily="18" charset="0"/>
            </a:endParaRPr>
          </a:p>
        </p:txBody>
      </p:sp>
      <p:pic>
        <p:nvPicPr>
          <p:cNvPr id="5" name="Picture 9"/>
          <p:cNvPicPr>
            <a:picLocks noChangeAspect="1" noChangeArrowheads="1"/>
          </p:cNvPicPr>
          <p:nvPr/>
        </p:nvPicPr>
        <p:blipFill>
          <a:blip r:embed="rId3" cstate="print"/>
          <a:srcRect/>
          <a:stretch>
            <a:fillRect/>
          </a:stretch>
        </p:blipFill>
        <p:spPr bwMode="auto">
          <a:xfrm rot="2233358">
            <a:off x="454643" y="5821622"/>
            <a:ext cx="694015" cy="580827"/>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34C092D6-8869-4133-9A16-3C1AEDD4B6B4}" type="slidenum">
              <a:rPr lang="en-US" smtClean="0"/>
              <a:t>28</a:t>
            </a:fld>
            <a:endParaRPr lang="en-US"/>
          </a:p>
        </p:txBody>
      </p:sp>
      <p:pic>
        <p:nvPicPr>
          <p:cNvPr id="7" name="Picture 10"/>
          <p:cNvPicPr>
            <a:picLocks noChangeAspect="1" noChangeArrowheads="1"/>
          </p:cNvPicPr>
          <p:nvPr/>
        </p:nvPicPr>
        <p:blipFill>
          <a:blip r:embed="rId4" cstate="print"/>
          <a:srcRect/>
          <a:stretch>
            <a:fillRect/>
          </a:stretch>
        </p:blipFill>
        <p:spPr bwMode="auto">
          <a:xfrm rot="1749979">
            <a:off x="880740" y="6071514"/>
            <a:ext cx="520958" cy="622827"/>
          </a:xfrm>
          <a:prstGeom prst="rect">
            <a:avLst/>
          </a:prstGeom>
          <a:noFill/>
          <a:ln w="9525">
            <a:noFill/>
            <a:miter lim="800000"/>
            <a:headEnd/>
            <a:tailEnd/>
          </a:ln>
        </p:spPr>
      </p:pic>
    </p:spTree>
    <p:extLst>
      <p:ext uri="{BB962C8B-B14F-4D97-AF65-F5344CB8AC3E}">
        <p14:creationId xmlns:p14="http://schemas.microsoft.com/office/powerpoint/2010/main" val="20052494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 calcmode="lin" valueType="num">
                                      <p:cBhvr>
                                        <p:cTn id="7" dur="1000" fill="hold"/>
                                        <p:tgtEl>
                                          <p:spTgt spid="3075"/>
                                        </p:tgtEl>
                                        <p:attrNameLst>
                                          <p:attrName>ppt_w</p:attrName>
                                        </p:attrNameLst>
                                      </p:cBhvr>
                                      <p:tavLst>
                                        <p:tav tm="0">
                                          <p:val>
                                            <p:fltVal val="0"/>
                                          </p:val>
                                        </p:tav>
                                        <p:tav tm="100000">
                                          <p:val>
                                            <p:strVal val="#ppt_w"/>
                                          </p:val>
                                        </p:tav>
                                      </p:tavLst>
                                    </p:anim>
                                    <p:anim calcmode="lin" valueType="num">
                                      <p:cBhvr>
                                        <p:cTn id="8" dur="1000" fill="hold"/>
                                        <p:tgtEl>
                                          <p:spTgt spid="3075"/>
                                        </p:tgtEl>
                                        <p:attrNameLst>
                                          <p:attrName>ppt_h</p:attrName>
                                        </p:attrNameLst>
                                      </p:cBhvr>
                                      <p:tavLst>
                                        <p:tav tm="0">
                                          <p:val>
                                            <p:fltVal val="0"/>
                                          </p:val>
                                        </p:tav>
                                        <p:tav tm="100000">
                                          <p:val>
                                            <p:strVal val="#ppt_h"/>
                                          </p:val>
                                        </p:tav>
                                      </p:tavLst>
                                    </p:anim>
                                    <p:anim calcmode="lin" valueType="num">
                                      <p:cBhvr>
                                        <p:cTn id="9" dur="1000" fill="hold"/>
                                        <p:tgtEl>
                                          <p:spTgt spid="3075"/>
                                        </p:tgtEl>
                                        <p:attrNameLst>
                                          <p:attrName>style.rotation</p:attrName>
                                        </p:attrNameLst>
                                      </p:cBhvr>
                                      <p:tavLst>
                                        <p:tav tm="0">
                                          <p:val>
                                            <p:fltVal val="90"/>
                                          </p:val>
                                        </p:tav>
                                        <p:tav tm="100000">
                                          <p:val>
                                            <p:fltVal val="0"/>
                                          </p:val>
                                        </p:tav>
                                      </p:tavLst>
                                    </p:anim>
                                    <p:animEffect transition="in" filter="fade">
                                      <p:cBhvr>
                                        <p:cTn id="10" dur="10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503238"/>
            <a:ext cx="8458200" cy="868362"/>
          </a:xfrm>
        </p:spPr>
        <p:txBody>
          <a:bodyPr/>
          <a:lstStyle/>
          <a:p>
            <a:r>
              <a:rPr lang="en-US" b="1" dirty="0" smtClean="0">
                <a:solidFill>
                  <a:srgbClr val="00AC00"/>
                </a:solidFill>
                <a:effectLst>
                  <a:outerShdw blurRad="50800" dist="38100" dir="8100000" algn="tr" rotWithShape="0">
                    <a:prstClr val="black">
                      <a:alpha val="40000"/>
                    </a:prstClr>
                  </a:outerShdw>
                </a:effectLst>
              </a:rPr>
              <a:t>Current VLDS Integration Design</a:t>
            </a:r>
            <a:endParaRPr lang="en-US" b="1" dirty="0">
              <a:solidFill>
                <a:srgbClr val="00AC00"/>
              </a:solidFill>
              <a:effectLst>
                <a:outerShdw blurRad="50800" dist="38100" dir="8100000" algn="tr" rotWithShape="0">
                  <a:prstClr val="black">
                    <a:alpha val="40000"/>
                  </a:prstClr>
                </a:outerShdw>
              </a:effectLst>
            </a:endParaRPr>
          </a:p>
        </p:txBody>
      </p:sp>
      <p:sp>
        <p:nvSpPr>
          <p:cNvPr id="4" name="Slide Number Placeholder 3"/>
          <p:cNvSpPr>
            <a:spLocks noGrp="1"/>
          </p:cNvSpPr>
          <p:nvPr>
            <p:ph type="sldNum" sz="quarter" idx="12"/>
          </p:nvPr>
        </p:nvSpPr>
        <p:spPr/>
        <p:txBody>
          <a:bodyPr/>
          <a:lstStyle/>
          <a:p>
            <a:fld id="{34C092D6-8869-4133-9A16-3C1AEDD4B6B4}" type="slidenum">
              <a:rPr lang="en-US" smtClean="0"/>
              <a:t>29</a:t>
            </a:fld>
            <a:endParaRPr lang="en-US"/>
          </a:p>
        </p:txBody>
      </p:sp>
      <p:pic>
        <p:nvPicPr>
          <p:cNvPr id="5" name="Content Placeholder 4"/>
          <p:cNvPicPr>
            <a:picLocks noGrp="1"/>
          </p:cNvPicPr>
          <p:nvPr>
            <p:ph idx="1"/>
          </p:nvPr>
        </p:nvPicPr>
        <p:blipFill>
          <a:blip r:embed="rId2"/>
          <a:srcRect t="14186" b="14186"/>
          <a:stretch>
            <a:fillRect/>
          </a:stretch>
        </p:blipFill>
        <p:spPr bwMode="auto">
          <a:xfrm>
            <a:off x="914400" y="1676400"/>
            <a:ext cx="7620000" cy="4648200"/>
          </a:xfrm>
          <a:prstGeom prst="rect">
            <a:avLst/>
          </a:prstGeom>
          <a:noFill/>
          <a:ln w="9525">
            <a:noFill/>
            <a:miter lim="800000"/>
            <a:headEnd/>
            <a:tailEnd/>
          </a:ln>
        </p:spPr>
      </p:pic>
      <p:pic>
        <p:nvPicPr>
          <p:cNvPr id="6" name="Picture 10"/>
          <p:cNvPicPr>
            <a:picLocks noChangeAspect="1" noChangeArrowheads="1"/>
          </p:cNvPicPr>
          <p:nvPr/>
        </p:nvPicPr>
        <p:blipFill>
          <a:blip r:embed="rId3" cstate="print"/>
          <a:srcRect/>
          <a:stretch>
            <a:fillRect/>
          </a:stretch>
        </p:blipFill>
        <p:spPr bwMode="auto">
          <a:xfrm rot="1749979">
            <a:off x="532434" y="3235740"/>
            <a:ext cx="664398" cy="794315"/>
          </a:xfrm>
          <a:prstGeom prst="rect">
            <a:avLst/>
          </a:prstGeom>
          <a:noFill/>
          <a:ln w="9525">
            <a:noFill/>
            <a:miter lim="800000"/>
            <a:headEnd/>
            <a:tailEnd/>
          </a:ln>
        </p:spPr>
      </p:pic>
    </p:spTree>
    <p:extLst>
      <p:ext uri="{BB962C8B-B14F-4D97-AF65-F5344CB8AC3E}">
        <p14:creationId xmlns:p14="http://schemas.microsoft.com/office/powerpoint/2010/main" val="198217203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4294967295"/>
          </p:nvPr>
        </p:nvSpPr>
        <p:spPr>
          <a:xfrm>
            <a:off x="381000" y="1066800"/>
            <a:ext cx="8763000" cy="5486400"/>
          </a:xfrm>
        </p:spPr>
        <p:txBody>
          <a:bodyPr rtlCol="0">
            <a:normAutofit/>
          </a:bodyPr>
          <a:lstStyle/>
          <a:p>
            <a:pPr marL="0" indent="0" eaLnBrk="1" fontAlgn="auto" hangingPunct="1">
              <a:lnSpc>
                <a:spcPct val="90000"/>
              </a:lnSpc>
              <a:spcAft>
                <a:spcPts val="0"/>
              </a:spcAft>
              <a:buNone/>
              <a:defRPr/>
            </a:pPr>
            <a:endParaRPr lang="en-US" sz="3200" dirty="0" smtClean="0">
              <a:solidFill>
                <a:schemeClr val="tx1"/>
              </a:solidFill>
              <a:latin typeface="Constantia" pitchFamily="18" charset="0"/>
            </a:endParaRPr>
          </a:p>
          <a:p>
            <a:pPr indent="-171450" eaLnBrk="1" fontAlgn="auto" hangingPunct="1">
              <a:lnSpc>
                <a:spcPct val="90000"/>
              </a:lnSpc>
              <a:spcAft>
                <a:spcPts val="0"/>
              </a:spcAft>
              <a:buFont typeface="Arial"/>
              <a:buChar char="•"/>
              <a:defRPr/>
            </a:pPr>
            <a:r>
              <a:rPr lang="en-US" sz="3200" dirty="0" smtClean="0">
                <a:solidFill>
                  <a:schemeClr val="tx1"/>
                </a:solidFill>
                <a:latin typeface="Constantia" pitchFamily="18" charset="0"/>
              </a:rPr>
              <a:t>	A system for cross-agency linking of early 	childhood data for policy analysis and 	program evaluation</a:t>
            </a:r>
            <a:endParaRPr lang="en-US" sz="3200" dirty="0">
              <a:latin typeface="Constantia" pitchFamily="18" charset="0"/>
            </a:endParaRPr>
          </a:p>
          <a:p>
            <a:pPr indent="-171450" eaLnBrk="1" fontAlgn="auto" hangingPunct="1">
              <a:lnSpc>
                <a:spcPct val="90000"/>
              </a:lnSpc>
              <a:spcAft>
                <a:spcPts val="0"/>
              </a:spcAft>
              <a:buFont typeface="Arial"/>
              <a:buChar char="•"/>
              <a:defRPr/>
            </a:pPr>
            <a:r>
              <a:rPr lang="en-US" sz="3200" dirty="0" smtClean="0">
                <a:solidFill>
                  <a:schemeClr val="tx1"/>
                </a:solidFill>
                <a:latin typeface="Constantia" pitchFamily="18" charset="0"/>
              </a:rPr>
              <a:t>	</a:t>
            </a:r>
            <a:r>
              <a:rPr lang="en-US" sz="3200" dirty="0" smtClean="0">
                <a:latin typeface="Constantia" pitchFamily="18" charset="0"/>
              </a:rPr>
              <a:t>U</a:t>
            </a:r>
            <a:r>
              <a:rPr lang="en-US" sz="3200" dirty="0" smtClean="0">
                <a:solidFill>
                  <a:schemeClr val="tx1"/>
                </a:solidFill>
                <a:latin typeface="Constantia" pitchFamily="18" charset="0"/>
              </a:rPr>
              <a:t>ses primarily administrative data</a:t>
            </a:r>
          </a:p>
          <a:p>
            <a:pPr indent="-234950" eaLnBrk="1" fontAlgn="auto" hangingPunct="1">
              <a:lnSpc>
                <a:spcPct val="90000"/>
              </a:lnSpc>
              <a:spcAft>
                <a:spcPts val="0"/>
              </a:spcAft>
              <a:buFont typeface="Arial"/>
              <a:buChar char="•"/>
              <a:defRPr/>
            </a:pPr>
            <a:r>
              <a:rPr lang="en-US" sz="3200" dirty="0">
                <a:latin typeface="Constantia" pitchFamily="18" charset="0"/>
              </a:rPr>
              <a:t>	</a:t>
            </a:r>
            <a:r>
              <a:rPr lang="en-US" sz="3200" dirty="0" smtClean="0">
                <a:latin typeface="Constantia" pitchFamily="18" charset="0"/>
              </a:rPr>
              <a:t>Child-level, family-level and program-level 	linkage</a:t>
            </a:r>
            <a:endParaRPr lang="en-US" sz="3200" dirty="0" smtClean="0">
              <a:solidFill>
                <a:schemeClr val="tx1"/>
              </a:solidFill>
              <a:latin typeface="Constantia" pitchFamily="18" charset="0"/>
            </a:endParaRPr>
          </a:p>
        </p:txBody>
      </p:sp>
      <p:sp>
        <p:nvSpPr>
          <p:cNvPr id="11269" name="Text Box 5"/>
          <p:cNvSpPr txBox="1">
            <a:spLocks noChangeArrowheads="1"/>
          </p:cNvSpPr>
          <p:nvPr/>
        </p:nvSpPr>
        <p:spPr bwMode="auto">
          <a:xfrm>
            <a:off x="457200" y="383965"/>
            <a:ext cx="8077200" cy="769441"/>
          </a:xfrm>
          <a:prstGeom prst="rect">
            <a:avLst/>
          </a:prstGeom>
          <a:noFill/>
          <a:ln>
            <a:noFill/>
          </a:ln>
          <a:effectLst/>
          <a:extLst/>
        </p:spPr>
        <p:txBody>
          <a:bodyPr wrap="square">
            <a:spAutoFit/>
          </a:bodyPr>
          <a:lstStyle/>
          <a:p>
            <a:pPr>
              <a:defRPr/>
            </a:pPr>
            <a:r>
              <a:rPr lang="en-US" sz="4000" b="1" dirty="0">
                <a:solidFill>
                  <a:srgbClr val="00AC00"/>
                </a:solidFill>
                <a:effectLst>
                  <a:outerShdw blurRad="38100" dist="38100" dir="2700000" algn="tl">
                    <a:srgbClr val="000000"/>
                  </a:outerShdw>
                </a:effectLst>
                <a:latin typeface="Garamond" pitchFamily="18" charset="0"/>
              </a:rPr>
              <a:t>Project Child </a:t>
            </a:r>
            <a:r>
              <a:rPr lang="en-US" sz="4000" b="1" dirty="0" smtClean="0">
                <a:solidFill>
                  <a:srgbClr val="00AC00"/>
                </a:solidFill>
                <a:effectLst>
                  <a:outerShdw blurRad="38100" dist="38100" dir="2700000" algn="tl">
                    <a:srgbClr val="000000"/>
                  </a:outerShdw>
                </a:effectLst>
                <a:latin typeface="Garamond" pitchFamily="18" charset="0"/>
              </a:rPr>
              <a:t>HANDS:  </a:t>
            </a:r>
            <a:r>
              <a:rPr lang="en-US" sz="4400" b="1" dirty="0" smtClean="0">
                <a:solidFill>
                  <a:srgbClr val="00AC00"/>
                </a:solidFill>
                <a:effectLst>
                  <a:outerShdw blurRad="38100" dist="38100" dir="2700000" algn="tl">
                    <a:srgbClr val="000000"/>
                  </a:outerShdw>
                </a:effectLst>
                <a:latin typeface="Garamond" pitchFamily="18" charset="0"/>
              </a:rPr>
              <a:t>What </a:t>
            </a:r>
            <a:r>
              <a:rPr lang="en-US" sz="4400" b="1" dirty="0">
                <a:solidFill>
                  <a:srgbClr val="00AC00"/>
                </a:solidFill>
                <a:effectLst>
                  <a:outerShdw blurRad="38100" dist="38100" dir="2700000" algn="tl">
                    <a:srgbClr val="000000"/>
                  </a:outerShdw>
                </a:effectLst>
                <a:latin typeface="Garamond" pitchFamily="18" charset="0"/>
              </a:rPr>
              <a:t>is it?</a:t>
            </a:r>
          </a:p>
        </p:txBody>
      </p:sp>
      <p:pic>
        <p:nvPicPr>
          <p:cNvPr id="5" name="Picture 9"/>
          <p:cNvPicPr>
            <a:picLocks noChangeAspect="1" noChangeArrowheads="1"/>
          </p:cNvPicPr>
          <p:nvPr/>
        </p:nvPicPr>
        <p:blipFill>
          <a:blip r:embed="rId3" cstate="print"/>
          <a:srcRect/>
          <a:stretch>
            <a:fillRect/>
          </a:stretch>
        </p:blipFill>
        <p:spPr bwMode="auto">
          <a:xfrm rot="2233358">
            <a:off x="454643" y="5821622"/>
            <a:ext cx="694015" cy="580827"/>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34C092D6-8869-4133-9A16-3C1AEDD4B6B4}" type="slidenum">
              <a:rPr lang="en-US" smtClean="0"/>
              <a:t>3</a:t>
            </a:fld>
            <a:endParaRPr lang="en-US"/>
          </a:p>
        </p:txBody>
      </p:sp>
      <p:pic>
        <p:nvPicPr>
          <p:cNvPr id="7" name="Picture 10"/>
          <p:cNvPicPr>
            <a:picLocks noChangeAspect="1" noChangeArrowheads="1"/>
          </p:cNvPicPr>
          <p:nvPr/>
        </p:nvPicPr>
        <p:blipFill>
          <a:blip r:embed="rId4" cstate="print"/>
          <a:srcRect/>
          <a:stretch>
            <a:fillRect/>
          </a:stretch>
        </p:blipFill>
        <p:spPr bwMode="auto">
          <a:xfrm rot="1749979">
            <a:off x="837234" y="5647345"/>
            <a:ext cx="664398" cy="794315"/>
          </a:xfrm>
          <a:prstGeom prst="rect">
            <a:avLst/>
          </a:prstGeom>
          <a:noFill/>
          <a:ln w="9525">
            <a:noFill/>
            <a:miter lim="800000"/>
            <a:headEnd/>
            <a:tailEnd/>
          </a:ln>
        </p:spPr>
      </p:pic>
    </p:spTree>
    <p:extLst>
      <p:ext uri="{BB962C8B-B14F-4D97-AF65-F5344CB8AC3E}">
        <p14:creationId xmlns:p14="http://schemas.microsoft.com/office/powerpoint/2010/main" val="23111561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3">
                                            <p:txEl>
                                              <p:pRg st="1" end="1"/>
                                            </p:txEl>
                                          </p:spTgt>
                                        </p:tgtEl>
                                        <p:attrNameLst>
                                          <p:attrName>style.visibility</p:attrName>
                                        </p:attrNameLst>
                                      </p:cBhvr>
                                      <p:to>
                                        <p:strVal val="visible"/>
                                      </p:to>
                                    </p:set>
                                    <p:animEffect transition="in" filter="fade">
                                      <p:cBhvr>
                                        <p:cTn id="7" dur="500"/>
                                        <p:tgtEl>
                                          <p:spTgt spid="1024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43">
                                            <p:txEl>
                                              <p:pRg st="2" end="2"/>
                                            </p:txEl>
                                          </p:spTgt>
                                        </p:tgtEl>
                                        <p:attrNameLst>
                                          <p:attrName>style.visibility</p:attrName>
                                        </p:attrNameLst>
                                      </p:cBhvr>
                                      <p:to>
                                        <p:strVal val="visible"/>
                                      </p:to>
                                    </p:set>
                                    <p:animEffect transition="in" filter="fade">
                                      <p:cBhvr>
                                        <p:cTn id="12" dur="500"/>
                                        <p:tgtEl>
                                          <p:spTgt spid="1024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43">
                                            <p:txEl>
                                              <p:pRg st="3" end="3"/>
                                            </p:txEl>
                                          </p:spTgt>
                                        </p:tgtEl>
                                        <p:attrNameLst>
                                          <p:attrName>style.visibility</p:attrName>
                                        </p:attrNameLst>
                                      </p:cBhvr>
                                      <p:to>
                                        <p:strVal val="visible"/>
                                      </p:to>
                                    </p:set>
                                    <p:animEffect transition="in" filter="fade">
                                      <p:cBhvr>
                                        <p:cTn id="17" dur="500"/>
                                        <p:tgtEl>
                                          <p:spTgt spid="1024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AC00"/>
                </a:solidFill>
                <a:effectLst>
                  <a:outerShdw blurRad="50800" dist="38100" dir="8100000" algn="tr" rotWithShape="0">
                    <a:prstClr val="black">
                      <a:alpha val="40000"/>
                    </a:prstClr>
                  </a:outerShdw>
                </a:effectLst>
                <a:latin typeface="Constantia"/>
                <a:cs typeface="Constantia"/>
              </a:rPr>
              <a:t>Current Status</a:t>
            </a:r>
            <a:endParaRPr lang="en-US" dirty="0">
              <a:solidFill>
                <a:srgbClr val="00AC00"/>
              </a:solidFill>
              <a:effectLst>
                <a:outerShdw blurRad="50800" dist="38100" dir="8100000" algn="tr" rotWithShape="0">
                  <a:prstClr val="black">
                    <a:alpha val="40000"/>
                  </a:prstClr>
                </a:outerShdw>
              </a:effectLst>
              <a:latin typeface="Constantia"/>
              <a:cs typeface="Constantia"/>
            </a:endParaRPr>
          </a:p>
        </p:txBody>
      </p:sp>
      <p:sp>
        <p:nvSpPr>
          <p:cNvPr id="3" name="Content Placeholder 2"/>
          <p:cNvSpPr>
            <a:spLocks noGrp="1"/>
          </p:cNvSpPr>
          <p:nvPr>
            <p:ph idx="1"/>
          </p:nvPr>
        </p:nvSpPr>
        <p:spPr>
          <a:xfrm>
            <a:off x="352426" y="1600200"/>
            <a:ext cx="7680960" cy="4724400"/>
          </a:xfrm>
        </p:spPr>
        <p:txBody>
          <a:bodyPr>
            <a:normAutofit fontScale="85000" lnSpcReduction="10000"/>
          </a:bodyPr>
          <a:lstStyle/>
          <a:p>
            <a:pPr marL="285750" indent="-285750">
              <a:buFont typeface="Arial"/>
              <a:buChar char="•"/>
            </a:pPr>
            <a:r>
              <a:rPr lang="en-US" sz="2800" dirty="0" smtClean="0">
                <a:latin typeface="Constantia"/>
                <a:cs typeface="Constantia"/>
              </a:rPr>
              <a:t>  Governor’s Early Childhood Advisory Council</a:t>
            </a:r>
          </a:p>
          <a:p>
            <a:pPr indent="222250">
              <a:buFont typeface="Wingdings" charset="2"/>
              <a:buChar char="v"/>
            </a:pPr>
            <a:r>
              <a:rPr lang="en-US" sz="2800" dirty="0">
                <a:latin typeface="Constantia"/>
                <a:cs typeface="Constantia"/>
              </a:rPr>
              <a:t>	</a:t>
            </a:r>
            <a:r>
              <a:rPr lang="en-US" sz="2800" dirty="0" smtClean="0">
                <a:latin typeface="Constantia"/>
                <a:cs typeface="Constantia"/>
              </a:rPr>
              <a:t>Data Integration Task Force</a:t>
            </a:r>
          </a:p>
          <a:p>
            <a:pPr marL="1371600" lvl="1">
              <a:buFont typeface="Courier New"/>
              <a:buChar char="o"/>
            </a:pPr>
            <a:r>
              <a:rPr lang="en-US" sz="2600" dirty="0" smtClean="0">
                <a:latin typeface="Constantia"/>
                <a:cs typeface="Constantia"/>
              </a:rPr>
              <a:t>Recommendations for use and expansion</a:t>
            </a:r>
          </a:p>
          <a:p>
            <a:pPr marL="1371600" lvl="1">
              <a:buFont typeface="Courier New"/>
              <a:buChar char="o"/>
            </a:pPr>
            <a:r>
              <a:rPr lang="en-US" sz="2600" dirty="0" smtClean="0">
                <a:latin typeface="Constantia"/>
                <a:cs typeface="Constantia"/>
              </a:rPr>
              <a:t>Data governance</a:t>
            </a:r>
          </a:p>
          <a:p>
            <a:pPr marL="1371600" lvl="1">
              <a:buFont typeface="Courier New"/>
              <a:buChar char="o"/>
            </a:pPr>
            <a:r>
              <a:rPr lang="en-US" sz="2600" dirty="0" smtClean="0">
                <a:latin typeface="Constantia"/>
                <a:cs typeface="Constantia"/>
              </a:rPr>
              <a:t>Research agenda</a:t>
            </a:r>
          </a:p>
          <a:p>
            <a:pPr marL="1371600" lvl="1">
              <a:buFont typeface="Courier New"/>
              <a:buChar char="o"/>
            </a:pPr>
            <a:r>
              <a:rPr lang="en-US" sz="2600" dirty="0" smtClean="0">
                <a:latin typeface="Constantia"/>
                <a:cs typeface="Constantia"/>
              </a:rPr>
              <a:t>State-University collaborative research network</a:t>
            </a:r>
          </a:p>
          <a:p>
            <a:pPr marL="1371600" lvl="1">
              <a:buFont typeface="Courier New"/>
              <a:buChar char="o"/>
            </a:pPr>
            <a:r>
              <a:rPr lang="en-US" sz="2600" dirty="0" smtClean="0">
                <a:latin typeface="Constantia"/>
                <a:cs typeface="Constantia"/>
              </a:rPr>
              <a:t>Funding options – varied portfolio</a:t>
            </a:r>
          </a:p>
          <a:p>
            <a:pPr indent="-6350">
              <a:buFont typeface="Wingdings" charset="2"/>
              <a:buChar char="v"/>
            </a:pPr>
            <a:r>
              <a:rPr lang="en-US" sz="2800" dirty="0" smtClean="0">
                <a:latin typeface="Constantia"/>
                <a:cs typeface="Constantia"/>
              </a:rPr>
              <a:t>  Developing reporting functions for participating 	agencies – e.g., 801 reports for child care assistance 	program, Head Start (?)</a:t>
            </a:r>
          </a:p>
          <a:p>
            <a:pPr marL="0" indent="0">
              <a:buNone/>
            </a:pPr>
            <a:r>
              <a:rPr lang="en-US" sz="2800" dirty="0">
                <a:latin typeface="Constantia"/>
                <a:cs typeface="Constantia"/>
              </a:rPr>
              <a:t> </a:t>
            </a:r>
            <a:r>
              <a:rPr lang="en-US" sz="2800" dirty="0" smtClean="0">
                <a:latin typeface="Constantia"/>
                <a:cs typeface="Constantia"/>
              </a:rPr>
              <a:t> </a:t>
            </a:r>
          </a:p>
          <a:p>
            <a:pPr marL="285750" indent="-285750">
              <a:buFont typeface="Arial"/>
              <a:buChar char="•"/>
            </a:pPr>
            <a:endParaRPr lang="en-US" sz="2800" dirty="0">
              <a:solidFill>
                <a:srgbClr val="00C800"/>
              </a:solidFill>
              <a:latin typeface="Constantia"/>
              <a:cs typeface="Constantia"/>
            </a:endParaRPr>
          </a:p>
          <a:p>
            <a:pPr marL="285750" indent="-285750">
              <a:buFont typeface="Arial"/>
              <a:buChar char="•"/>
            </a:pPr>
            <a:endParaRPr lang="en-US" sz="2800" dirty="0" smtClean="0">
              <a:latin typeface="Constantia"/>
              <a:cs typeface="Constantia"/>
            </a:endParaRPr>
          </a:p>
        </p:txBody>
      </p:sp>
      <p:pic>
        <p:nvPicPr>
          <p:cNvPr id="5" name="Picture 9"/>
          <p:cNvPicPr>
            <a:picLocks noChangeAspect="1" noChangeArrowheads="1"/>
          </p:cNvPicPr>
          <p:nvPr/>
        </p:nvPicPr>
        <p:blipFill>
          <a:blip r:embed="rId2" cstate="print"/>
          <a:srcRect/>
          <a:stretch>
            <a:fillRect/>
          </a:stretch>
        </p:blipFill>
        <p:spPr bwMode="auto">
          <a:xfrm rot="2233358">
            <a:off x="454643" y="5821622"/>
            <a:ext cx="694015" cy="580827"/>
          </a:xfrm>
          <a:prstGeom prst="rect">
            <a:avLst/>
          </a:prstGeom>
          <a:noFill/>
          <a:ln w="9525">
            <a:noFill/>
            <a:miter lim="800000"/>
            <a:headEnd/>
            <a:tailEnd/>
          </a:ln>
        </p:spPr>
      </p:pic>
      <p:sp>
        <p:nvSpPr>
          <p:cNvPr id="7" name="Slide Number Placeholder 6"/>
          <p:cNvSpPr>
            <a:spLocks noGrp="1"/>
          </p:cNvSpPr>
          <p:nvPr>
            <p:ph type="sldNum" sz="quarter" idx="12"/>
          </p:nvPr>
        </p:nvSpPr>
        <p:spPr/>
        <p:txBody>
          <a:bodyPr/>
          <a:lstStyle/>
          <a:p>
            <a:fld id="{34C092D6-8869-4133-9A16-3C1AEDD4B6B4}" type="slidenum">
              <a:rPr lang="en-US" smtClean="0"/>
              <a:t>30</a:t>
            </a:fld>
            <a:endParaRPr lang="en-US"/>
          </a:p>
        </p:txBody>
      </p:sp>
      <p:pic>
        <p:nvPicPr>
          <p:cNvPr id="8" name="Picture 10"/>
          <p:cNvPicPr>
            <a:picLocks noChangeAspect="1" noChangeArrowheads="1"/>
          </p:cNvPicPr>
          <p:nvPr/>
        </p:nvPicPr>
        <p:blipFill>
          <a:blip r:embed="rId3" cstate="print"/>
          <a:srcRect/>
          <a:stretch>
            <a:fillRect/>
          </a:stretch>
        </p:blipFill>
        <p:spPr bwMode="auto">
          <a:xfrm rot="1749979">
            <a:off x="913434" y="5799745"/>
            <a:ext cx="664398" cy="794315"/>
          </a:xfrm>
          <a:prstGeom prst="rect">
            <a:avLst/>
          </a:prstGeom>
          <a:noFill/>
          <a:ln w="9525">
            <a:noFill/>
            <a:miter lim="800000"/>
            <a:headEnd/>
            <a:tailEnd/>
          </a:ln>
        </p:spPr>
      </p:pic>
    </p:spTree>
    <p:extLst>
      <p:ext uri="{BB962C8B-B14F-4D97-AF65-F5344CB8AC3E}">
        <p14:creationId xmlns:p14="http://schemas.microsoft.com/office/powerpoint/2010/main" val="147554833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rgbClr val="00AC00"/>
                </a:solidFill>
                <a:effectLst>
                  <a:outerShdw blurRad="50800" dist="38100" dir="8100000" algn="tr" rotWithShape="0">
                    <a:prstClr val="black">
                      <a:alpha val="40000"/>
                    </a:prstClr>
                  </a:outerShdw>
                </a:effectLst>
              </a:rPr>
              <a:t>In Process:  Adding </a:t>
            </a:r>
            <a:r>
              <a:rPr lang="en-US" sz="4000" b="1" dirty="0" smtClean="0">
                <a:solidFill>
                  <a:srgbClr val="00AC00"/>
                </a:solidFill>
                <a:effectLst>
                  <a:outerShdw blurRad="50800" dist="38100" dir="8100000" algn="tr" rotWithShape="0">
                    <a:prstClr val="black">
                      <a:alpha val="40000"/>
                    </a:prstClr>
                  </a:outerShdw>
                </a:effectLst>
              </a:rPr>
              <a:t>New Partners</a:t>
            </a:r>
            <a:endParaRPr lang="en-US" sz="4000" b="1" dirty="0">
              <a:solidFill>
                <a:srgbClr val="00AC00"/>
              </a:solidFill>
              <a:effectLst>
                <a:outerShdw blurRad="50800" dist="38100" dir="8100000" algn="tr" rotWithShape="0">
                  <a:prstClr val="black">
                    <a:alpha val="40000"/>
                  </a:prstClr>
                </a:outerShdw>
              </a:effectLst>
            </a:endParaRPr>
          </a:p>
        </p:txBody>
      </p:sp>
      <p:sp>
        <p:nvSpPr>
          <p:cNvPr id="3" name="Content Placeholder 2"/>
          <p:cNvSpPr>
            <a:spLocks noGrp="1"/>
          </p:cNvSpPr>
          <p:nvPr>
            <p:ph idx="1"/>
          </p:nvPr>
        </p:nvSpPr>
        <p:spPr/>
        <p:txBody>
          <a:bodyPr>
            <a:noAutofit/>
          </a:bodyPr>
          <a:lstStyle/>
          <a:p>
            <a:r>
              <a:rPr lang="en-US" sz="2800" dirty="0" smtClean="0"/>
              <a:t>Virginia Department of Health, Family Health Services</a:t>
            </a:r>
          </a:p>
          <a:p>
            <a:r>
              <a:rPr lang="en-US" sz="2800" dirty="0" smtClean="0"/>
              <a:t>Virginia Department of Behavioral Health and Developmental Services, Early Intervention</a:t>
            </a:r>
          </a:p>
          <a:p>
            <a:r>
              <a:rPr lang="en-US" sz="2800" dirty="0" smtClean="0"/>
              <a:t>Virginia Early Childhood Foundation</a:t>
            </a:r>
          </a:p>
          <a:p>
            <a:r>
              <a:rPr lang="en-US" sz="2800" dirty="0" smtClean="0"/>
              <a:t>VLDS partners:  SCHEV, Virginia Employment Commission </a:t>
            </a:r>
            <a:endParaRPr lang="en-US" sz="2800" dirty="0"/>
          </a:p>
        </p:txBody>
      </p:sp>
      <p:sp>
        <p:nvSpPr>
          <p:cNvPr id="4" name="Slide Number Placeholder 3"/>
          <p:cNvSpPr>
            <a:spLocks noGrp="1"/>
          </p:cNvSpPr>
          <p:nvPr>
            <p:ph type="sldNum" sz="quarter" idx="12"/>
          </p:nvPr>
        </p:nvSpPr>
        <p:spPr/>
        <p:txBody>
          <a:bodyPr/>
          <a:lstStyle/>
          <a:p>
            <a:fld id="{34C092D6-8869-4133-9A16-3C1AEDD4B6B4}" type="slidenum">
              <a:rPr lang="en-US" smtClean="0"/>
              <a:t>31</a:t>
            </a:fld>
            <a:endParaRPr lang="en-US"/>
          </a:p>
        </p:txBody>
      </p:sp>
      <p:pic>
        <p:nvPicPr>
          <p:cNvPr id="6" name="Picture 10"/>
          <p:cNvPicPr>
            <a:picLocks noChangeAspect="1" noChangeArrowheads="1"/>
          </p:cNvPicPr>
          <p:nvPr/>
        </p:nvPicPr>
        <p:blipFill>
          <a:blip r:embed="rId2" cstate="print"/>
          <a:srcRect/>
          <a:stretch>
            <a:fillRect/>
          </a:stretch>
        </p:blipFill>
        <p:spPr bwMode="auto">
          <a:xfrm rot="1749979">
            <a:off x="989634" y="5723545"/>
            <a:ext cx="664398" cy="794315"/>
          </a:xfrm>
          <a:prstGeom prst="rect">
            <a:avLst/>
          </a:prstGeom>
          <a:noFill/>
          <a:ln w="9525">
            <a:noFill/>
            <a:miter lim="800000"/>
            <a:headEnd/>
            <a:tailEnd/>
          </a:ln>
        </p:spPr>
      </p:pic>
      <p:pic>
        <p:nvPicPr>
          <p:cNvPr id="8" name="Picture 7"/>
          <p:cNvPicPr>
            <a:picLocks noChangeAspect="1"/>
          </p:cNvPicPr>
          <p:nvPr/>
        </p:nvPicPr>
        <p:blipFill>
          <a:blip r:embed="rId3"/>
          <a:stretch>
            <a:fillRect/>
          </a:stretch>
        </p:blipFill>
        <p:spPr>
          <a:xfrm>
            <a:off x="6705600" y="4808220"/>
            <a:ext cx="2133600" cy="1415288"/>
          </a:xfrm>
          <a:prstGeom prst="rect">
            <a:avLst/>
          </a:prstGeom>
          <a:ln>
            <a:solidFill>
              <a:schemeClr val="accent1">
                <a:lumMod val="60000"/>
                <a:lumOff val="40000"/>
              </a:schemeClr>
            </a:solidFill>
          </a:ln>
        </p:spPr>
      </p:pic>
      <p:pic>
        <p:nvPicPr>
          <p:cNvPr id="10" name="Picture 9"/>
          <p:cNvPicPr>
            <a:picLocks noChangeAspect="1" noChangeArrowheads="1"/>
          </p:cNvPicPr>
          <p:nvPr/>
        </p:nvPicPr>
        <p:blipFill>
          <a:blip r:embed="rId4" cstate="print"/>
          <a:srcRect/>
          <a:stretch>
            <a:fillRect/>
          </a:stretch>
        </p:blipFill>
        <p:spPr bwMode="auto">
          <a:xfrm rot="2233358">
            <a:off x="454643" y="5974023"/>
            <a:ext cx="694015" cy="580827"/>
          </a:xfrm>
          <a:prstGeom prst="rect">
            <a:avLst/>
          </a:prstGeom>
          <a:noFill/>
          <a:ln w="9525">
            <a:noFill/>
            <a:miter lim="800000"/>
            <a:headEnd/>
            <a:tailEnd/>
          </a:ln>
        </p:spPr>
      </p:pic>
    </p:spTree>
    <p:extLst>
      <p:ext uri="{BB962C8B-B14F-4D97-AF65-F5344CB8AC3E}">
        <p14:creationId xmlns:p14="http://schemas.microsoft.com/office/powerpoint/2010/main" val="126845349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 y="914400"/>
            <a:ext cx="8826500" cy="5486400"/>
          </a:xfrm>
          <a:prstGeom prst="rect">
            <a:avLst/>
          </a:prstGeom>
        </p:spPr>
      </p:pic>
      <p:sp>
        <p:nvSpPr>
          <p:cNvPr id="3" name="TextBox 2"/>
          <p:cNvSpPr txBox="1"/>
          <p:nvPr/>
        </p:nvSpPr>
        <p:spPr>
          <a:xfrm>
            <a:off x="0" y="228600"/>
            <a:ext cx="8686800" cy="523220"/>
          </a:xfrm>
          <a:prstGeom prst="rect">
            <a:avLst/>
          </a:prstGeom>
          <a:noFill/>
        </p:spPr>
        <p:txBody>
          <a:bodyPr wrap="square" rtlCol="0">
            <a:spAutoFit/>
          </a:bodyPr>
          <a:lstStyle/>
          <a:p>
            <a:pPr algn="ctr"/>
            <a:r>
              <a:rPr lang="en-US" sz="2800" dirty="0">
                <a:solidFill>
                  <a:srgbClr val="00AC00"/>
                </a:solidFill>
                <a:effectLst>
                  <a:outerShdw blurRad="50800" dist="38100" dir="8100000" algn="tr" rotWithShape="0">
                    <a:prstClr val="black">
                      <a:alpha val="40000"/>
                    </a:prstClr>
                  </a:outerShdw>
                </a:effectLst>
                <a:latin typeface="Constantia"/>
                <a:cs typeface="Constantia"/>
              </a:rPr>
              <a:t>Example of </a:t>
            </a:r>
            <a:r>
              <a:rPr lang="en-US" sz="2800" dirty="0" smtClean="0">
                <a:solidFill>
                  <a:srgbClr val="00AC00"/>
                </a:solidFill>
                <a:effectLst>
                  <a:outerShdw blurRad="50800" dist="38100" dir="8100000" algn="tr" rotWithShape="0">
                    <a:prstClr val="black">
                      <a:alpha val="40000"/>
                    </a:prstClr>
                  </a:outerShdw>
                </a:effectLst>
                <a:latin typeface="Constantia"/>
                <a:cs typeface="Constantia"/>
              </a:rPr>
              <a:t>Research that </a:t>
            </a:r>
            <a:r>
              <a:rPr lang="en-US" sz="2800" dirty="0">
                <a:solidFill>
                  <a:srgbClr val="00AC00"/>
                </a:solidFill>
                <a:effectLst>
                  <a:outerShdw blurRad="50800" dist="38100" dir="8100000" algn="tr" rotWithShape="0">
                    <a:prstClr val="black">
                      <a:alpha val="40000"/>
                    </a:prstClr>
                  </a:outerShdw>
                </a:effectLst>
                <a:latin typeface="Constantia"/>
                <a:cs typeface="Constantia"/>
              </a:rPr>
              <a:t>Child HANDS can </a:t>
            </a:r>
            <a:r>
              <a:rPr lang="en-US" sz="2800" dirty="0" smtClean="0">
                <a:solidFill>
                  <a:srgbClr val="00AC00"/>
                </a:solidFill>
                <a:effectLst>
                  <a:outerShdw blurRad="50800" dist="38100" dir="8100000" algn="tr" rotWithShape="0">
                    <a:prstClr val="black">
                      <a:alpha val="40000"/>
                    </a:prstClr>
                  </a:outerShdw>
                </a:effectLst>
                <a:latin typeface="Constantia"/>
                <a:cs typeface="Constantia"/>
              </a:rPr>
              <a:t>Facilitate</a:t>
            </a:r>
            <a:endParaRPr lang="en-US" sz="2800" dirty="0">
              <a:solidFill>
                <a:srgbClr val="00AC00"/>
              </a:solidFill>
              <a:effectLst>
                <a:outerShdw blurRad="50800" dist="38100" dir="8100000" algn="tr" rotWithShape="0">
                  <a:prstClr val="black">
                    <a:alpha val="40000"/>
                  </a:prstClr>
                </a:outerShdw>
              </a:effectLst>
              <a:latin typeface="Constantia"/>
              <a:cs typeface="Constantia"/>
            </a:endParaRPr>
          </a:p>
        </p:txBody>
      </p:sp>
      <p:pic>
        <p:nvPicPr>
          <p:cNvPr id="5" name="Picture 9"/>
          <p:cNvPicPr>
            <a:picLocks noChangeAspect="1" noChangeArrowheads="1"/>
          </p:cNvPicPr>
          <p:nvPr/>
        </p:nvPicPr>
        <p:blipFill>
          <a:blip r:embed="rId3" cstate="print"/>
          <a:srcRect/>
          <a:stretch>
            <a:fillRect/>
          </a:stretch>
        </p:blipFill>
        <p:spPr bwMode="auto">
          <a:xfrm rot="2233358">
            <a:off x="8040198" y="5560950"/>
            <a:ext cx="694015" cy="580827"/>
          </a:xfrm>
          <a:prstGeom prst="rect">
            <a:avLst/>
          </a:prstGeom>
          <a:noFill/>
          <a:ln w="9525">
            <a:noFill/>
            <a:miter lim="800000"/>
            <a:headEnd/>
            <a:tailEnd/>
          </a:ln>
        </p:spPr>
      </p:pic>
      <p:sp>
        <p:nvSpPr>
          <p:cNvPr id="7" name="Slide Number Placeholder 6"/>
          <p:cNvSpPr>
            <a:spLocks noGrp="1"/>
          </p:cNvSpPr>
          <p:nvPr>
            <p:ph type="sldNum" sz="quarter" idx="12"/>
          </p:nvPr>
        </p:nvSpPr>
        <p:spPr/>
        <p:txBody>
          <a:bodyPr/>
          <a:lstStyle/>
          <a:p>
            <a:fld id="{34C092D6-8869-4133-9A16-3C1AEDD4B6B4}" type="slidenum">
              <a:rPr lang="en-US" smtClean="0"/>
              <a:t>32</a:t>
            </a:fld>
            <a:endParaRPr lang="en-US"/>
          </a:p>
        </p:txBody>
      </p:sp>
      <p:pic>
        <p:nvPicPr>
          <p:cNvPr id="8" name="Picture 10"/>
          <p:cNvPicPr>
            <a:picLocks noChangeAspect="1" noChangeArrowheads="1"/>
          </p:cNvPicPr>
          <p:nvPr/>
        </p:nvPicPr>
        <p:blipFill>
          <a:blip r:embed="rId4" cstate="print"/>
          <a:srcRect/>
          <a:stretch>
            <a:fillRect/>
          </a:stretch>
        </p:blipFill>
        <p:spPr bwMode="auto">
          <a:xfrm rot="1749979">
            <a:off x="7947168" y="4963010"/>
            <a:ext cx="664398" cy="794315"/>
          </a:xfrm>
          <a:prstGeom prst="rect">
            <a:avLst/>
          </a:prstGeom>
          <a:noFill/>
          <a:ln w="9525">
            <a:noFill/>
            <a:miter lim="800000"/>
            <a:headEnd/>
            <a:tailEnd/>
          </a:ln>
        </p:spPr>
      </p:pic>
    </p:spTree>
    <p:extLst>
      <p:ext uri="{BB962C8B-B14F-4D97-AF65-F5344CB8AC3E}">
        <p14:creationId xmlns:p14="http://schemas.microsoft.com/office/powerpoint/2010/main" val="286899803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93700" y="774700"/>
            <a:ext cx="8343900" cy="5295900"/>
          </a:xfrm>
          <a:prstGeom prst="rect">
            <a:avLst/>
          </a:prstGeom>
        </p:spPr>
      </p:pic>
      <p:pic>
        <p:nvPicPr>
          <p:cNvPr id="4" name="Picture 9"/>
          <p:cNvPicPr>
            <a:picLocks noChangeAspect="1" noChangeArrowheads="1"/>
          </p:cNvPicPr>
          <p:nvPr/>
        </p:nvPicPr>
        <p:blipFill>
          <a:blip r:embed="rId3" cstate="print"/>
          <a:srcRect/>
          <a:stretch>
            <a:fillRect/>
          </a:stretch>
        </p:blipFill>
        <p:spPr bwMode="auto">
          <a:xfrm rot="2233358">
            <a:off x="4611198" y="5821622"/>
            <a:ext cx="694015" cy="580827"/>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fld id="{34C092D6-8869-4133-9A16-3C1AEDD4B6B4}" type="slidenum">
              <a:rPr lang="en-US" smtClean="0"/>
              <a:t>33</a:t>
            </a:fld>
            <a:endParaRPr lang="en-US"/>
          </a:p>
        </p:txBody>
      </p:sp>
      <p:pic>
        <p:nvPicPr>
          <p:cNvPr id="7" name="Picture 10"/>
          <p:cNvPicPr>
            <a:picLocks noChangeAspect="1" noChangeArrowheads="1"/>
          </p:cNvPicPr>
          <p:nvPr/>
        </p:nvPicPr>
        <p:blipFill>
          <a:blip r:embed="rId4" cstate="print"/>
          <a:srcRect/>
          <a:stretch>
            <a:fillRect/>
          </a:stretch>
        </p:blipFill>
        <p:spPr bwMode="auto">
          <a:xfrm rot="1749979">
            <a:off x="5203968" y="5875945"/>
            <a:ext cx="664398" cy="794315"/>
          </a:xfrm>
          <a:prstGeom prst="rect">
            <a:avLst/>
          </a:prstGeom>
          <a:noFill/>
          <a:ln w="9525">
            <a:noFill/>
            <a:miter lim="800000"/>
            <a:headEnd/>
            <a:tailEnd/>
          </a:ln>
        </p:spPr>
      </p:pic>
    </p:spTree>
    <p:extLst>
      <p:ext uri="{BB962C8B-B14F-4D97-AF65-F5344CB8AC3E}">
        <p14:creationId xmlns:p14="http://schemas.microsoft.com/office/powerpoint/2010/main" val="149834275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1000" y="2133600"/>
            <a:ext cx="8382000" cy="4267200"/>
          </a:xfrm>
          <a:prstGeom prst="rect">
            <a:avLst/>
          </a:prstGeom>
        </p:spPr>
      </p:pic>
      <p:sp>
        <p:nvSpPr>
          <p:cNvPr id="3" name="TextBox 2"/>
          <p:cNvSpPr txBox="1"/>
          <p:nvPr/>
        </p:nvSpPr>
        <p:spPr>
          <a:xfrm>
            <a:off x="304800" y="457200"/>
            <a:ext cx="8148384" cy="1200329"/>
          </a:xfrm>
          <a:prstGeom prst="rect">
            <a:avLst/>
          </a:prstGeom>
          <a:noFill/>
        </p:spPr>
        <p:txBody>
          <a:bodyPr wrap="none" rtlCol="0">
            <a:spAutoFit/>
          </a:bodyPr>
          <a:lstStyle/>
          <a:p>
            <a:r>
              <a:rPr lang="en-US" sz="3600" dirty="0" smtClean="0">
                <a:solidFill>
                  <a:srgbClr val="00AC00"/>
                </a:solidFill>
                <a:effectLst>
                  <a:outerShdw blurRad="50800" dist="38100" dir="8100000" algn="tr" rotWithShape="0">
                    <a:prstClr val="black">
                      <a:alpha val="40000"/>
                    </a:prstClr>
                  </a:outerShdw>
                </a:effectLst>
                <a:latin typeface="Constantia"/>
                <a:cs typeface="Constantia"/>
              </a:rPr>
              <a:t>Databases, Systems Programs, and Data </a:t>
            </a:r>
          </a:p>
          <a:p>
            <a:r>
              <a:rPr lang="en-US" sz="3600" dirty="0" smtClean="0">
                <a:solidFill>
                  <a:srgbClr val="00AC00"/>
                </a:solidFill>
                <a:effectLst>
                  <a:outerShdw blurRad="50800" dist="38100" dir="8100000" algn="tr" rotWithShape="0">
                    <a:prstClr val="black">
                      <a:alpha val="40000"/>
                    </a:prstClr>
                  </a:outerShdw>
                </a:effectLst>
                <a:latin typeface="Constantia"/>
                <a:cs typeface="Constantia"/>
              </a:rPr>
              <a:t>Owners Needed to Address Questions</a:t>
            </a:r>
          </a:p>
        </p:txBody>
      </p:sp>
      <p:pic>
        <p:nvPicPr>
          <p:cNvPr id="5" name="Picture 9"/>
          <p:cNvPicPr>
            <a:picLocks noChangeAspect="1" noChangeArrowheads="1"/>
          </p:cNvPicPr>
          <p:nvPr/>
        </p:nvPicPr>
        <p:blipFill>
          <a:blip r:embed="rId3" cstate="print"/>
          <a:srcRect/>
          <a:stretch>
            <a:fillRect/>
          </a:stretch>
        </p:blipFill>
        <p:spPr bwMode="auto">
          <a:xfrm rot="2233358">
            <a:off x="7125798" y="5484750"/>
            <a:ext cx="694015" cy="580827"/>
          </a:xfrm>
          <a:prstGeom prst="rect">
            <a:avLst/>
          </a:prstGeom>
          <a:noFill/>
          <a:ln w="9525">
            <a:noFill/>
            <a:miter lim="800000"/>
            <a:headEnd/>
            <a:tailEnd/>
          </a:ln>
        </p:spPr>
      </p:pic>
      <p:sp>
        <p:nvSpPr>
          <p:cNvPr id="7" name="Slide Number Placeholder 6"/>
          <p:cNvSpPr>
            <a:spLocks noGrp="1"/>
          </p:cNvSpPr>
          <p:nvPr>
            <p:ph type="sldNum" sz="quarter" idx="12"/>
          </p:nvPr>
        </p:nvSpPr>
        <p:spPr/>
        <p:txBody>
          <a:bodyPr/>
          <a:lstStyle/>
          <a:p>
            <a:fld id="{34C092D6-8869-4133-9A16-3C1AEDD4B6B4}" type="slidenum">
              <a:rPr lang="en-US" smtClean="0"/>
              <a:t>34</a:t>
            </a:fld>
            <a:endParaRPr lang="en-US"/>
          </a:p>
        </p:txBody>
      </p:sp>
      <p:pic>
        <p:nvPicPr>
          <p:cNvPr id="8" name="Picture 10"/>
          <p:cNvPicPr>
            <a:picLocks noChangeAspect="1" noChangeArrowheads="1"/>
          </p:cNvPicPr>
          <p:nvPr/>
        </p:nvPicPr>
        <p:blipFill>
          <a:blip r:embed="rId4" cstate="print"/>
          <a:srcRect/>
          <a:stretch>
            <a:fillRect/>
          </a:stretch>
        </p:blipFill>
        <p:spPr bwMode="auto">
          <a:xfrm rot="1749979">
            <a:off x="7614121" y="5624389"/>
            <a:ext cx="625346" cy="747627"/>
          </a:xfrm>
          <a:prstGeom prst="rect">
            <a:avLst/>
          </a:prstGeom>
          <a:noFill/>
          <a:ln w="9525">
            <a:noFill/>
            <a:miter lim="800000"/>
            <a:headEnd/>
            <a:tailEnd/>
          </a:ln>
        </p:spPr>
      </p:pic>
    </p:spTree>
    <p:extLst>
      <p:ext uri="{BB962C8B-B14F-4D97-AF65-F5344CB8AC3E}">
        <p14:creationId xmlns:p14="http://schemas.microsoft.com/office/powerpoint/2010/main" val="22752245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4800" y="276225"/>
            <a:ext cx="8577263" cy="1323975"/>
          </a:xfrm>
          <a:prstGeom prst="rect">
            <a:avLst/>
          </a:prstGeom>
          <a:noFill/>
        </p:spPr>
        <p:txBody>
          <a:bodyPr wrap="none">
            <a:spAutoFit/>
          </a:bodyPr>
          <a:lstStyle/>
          <a:p>
            <a:pPr algn="ctr">
              <a:defRPr/>
            </a:pPr>
            <a:r>
              <a:rPr lang="en-US" sz="4000" b="1" dirty="0">
                <a:solidFill>
                  <a:srgbClr val="00AC00"/>
                </a:solidFill>
                <a:effectLst>
                  <a:outerShdw blurRad="38100" dist="38100" dir="2700000" algn="tl">
                    <a:srgbClr val="000000">
                      <a:alpha val="43137"/>
                    </a:srgbClr>
                  </a:outerShdw>
                </a:effectLst>
                <a:latin typeface="Garamond" pitchFamily="18" charset="0"/>
              </a:rPr>
              <a:t>Bringing Service and Research Dollars</a:t>
            </a:r>
          </a:p>
          <a:p>
            <a:pPr algn="ctr">
              <a:defRPr/>
            </a:pPr>
            <a:r>
              <a:rPr lang="en-US" sz="4000" b="1" dirty="0">
                <a:solidFill>
                  <a:srgbClr val="00AC00"/>
                </a:solidFill>
                <a:effectLst>
                  <a:outerShdw blurRad="38100" dist="38100" dir="2700000" algn="tl">
                    <a:srgbClr val="000000">
                      <a:alpha val="43137"/>
                    </a:srgbClr>
                  </a:outerShdw>
                </a:effectLst>
                <a:latin typeface="Garamond" pitchFamily="18" charset="0"/>
              </a:rPr>
              <a:t> into Virginia </a:t>
            </a:r>
          </a:p>
        </p:txBody>
      </p:sp>
      <p:sp>
        <p:nvSpPr>
          <p:cNvPr id="5" name="TextBox 4"/>
          <p:cNvSpPr txBox="1"/>
          <p:nvPr/>
        </p:nvSpPr>
        <p:spPr>
          <a:xfrm>
            <a:off x="631825" y="1828800"/>
            <a:ext cx="8207375" cy="5908675"/>
          </a:xfrm>
          <a:prstGeom prst="rect">
            <a:avLst/>
          </a:prstGeom>
          <a:noFill/>
        </p:spPr>
        <p:txBody>
          <a:bodyPr wrap="none">
            <a:spAutoFit/>
          </a:bodyPr>
          <a:lstStyle/>
          <a:p>
            <a:pPr>
              <a:defRPr/>
            </a:pPr>
            <a:r>
              <a:rPr lang="en-US" sz="2400" dirty="0">
                <a:solidFill>
                  <a:schemeClr val="tx2"/>
                </a:solidFill>
                <a:latin typeface="Constantia" pitchFamily="18" charset="0"/>
              </a:rPr>
              <a:t>With proper infrastructure support, Project Child HANDS, </a:t>
            </a:r>
          </a:p>
          <a:p>
            <a:pPr>
              <a:defRPr/>
            </a:pPr>
            <a:r>
              <a:rPr lang="en-US" sz="2400" dirty="0">
                <a:solidFill>
                  <a:schemeClr val="tx2"/>
                </a:solidFill>
                <a:latin typeface="Constantia" pitchFamily="18" charset="0"/>
              </a:rPr>
              <a:t>together with the </a:t>
            </a:r>
            <a:r>
              <a:rPr lang="en-US" sz="2400" dirty="0" smtClean="0">
                <a:solidFill>
                  <a:schemeClr val="tx2"/>
                </a:solidFill>
                <a:latin typeface="Constantia" pitchFamily="18" charset="0"/>
              </a:rPr>
              <a:t>VLDS</a:t>
            </a:r>
            <a:r>
              <a:rPr lang="en-US" sz="2400" dirty="0">
                <a:solidFill>
                  <a:schemeClr val="tx2"/>
                </a:solidFill>
                <a:latin typeface="Constantia" pitchFamily="18" charset="0"/>
              </a:rPr>
              <a:t>, has the potential to bring active  </a:t>
            </a:r>
          </a:p>
          <a:p>
            <a:pPr>
              <a:defRPr/>
            </a:pPr>
            <a:r>
              <a:rPr lang="en-US" sz="2400" dirty="0">
                <a:solidFill>
                  <a:schemeClr val="tx2"/>
                </a:solidFill>
                <a:latin typeface="Constantia" pitchFamily="18" charset="0"/>
              </a:rPr>
              <a:t>foundation and other funding into the Commonwealth. </a:t>
            </a:r>
          </a:p>
          <a:p>
            <a:pPr marL="228600">
              <a:defRPr/>
            </a:pPr>
            <a:endParaRPr lang="en-US" sz="2400" dirty="0">
              <a:solidFill>
                <a:schemeClr val="tx2"/>
              </a:solidFill>
              <a:latin typeface="Constantia" pitchFamily="18" charset="0"/>
            </a:endParaRPr>
          </a:p>
          <a:p>
            <a:pPr>
              <a:defRPr/>
            </a:pPr>
            <a:r>
              <a:rPr lang="en-US" sz="2400" dirty="0">
                <a:solidFill>
                  <a:schemeClr val="tx2"/>
                </a:solidFill>
                <a:latin typeface="Constantia" pitchFamily="18" charset="0"/>
              </a:rPr>
              <a:t>Example:  Project LAUNCH (SAMHSA RFP SM-12-009)</a:t>
            </a:r>
            <a:r>
              <a:rPr lang="en-US" sz="2400" b="1" dirty="0">
                <a:solidFill>
                  <a:schemeClr val="tx2"/>
                </a:solidFill>
                <a:latin typeface="Constantia" pitchFamily="18" charset="0"/>
              </a:rPr>
              <a:t> </a:t>
            </a:r>
            <a:endParaRPr lang="en-US" sz="2400" dirty="0">
              <a:solidFill>
                <a:schemeClr val="tx2"/>
              </a:solidFill>
              <a:latin typeface="Constantia" pitchFamily="18" charset="0"/>
            </a:endParaRPr>
          </a:p>
          <a:p>
            <a:pPr>
              <a:defRPr/>
            </a:pPr>
            <a:r>
              <a:rPr lang="en-US" sz="2400" b="1" dirty="0">
                <a:solidFill>
                  <a:schemeClr val="tx2"/>
                </a:solidFill>
                <a:latin typeface="Constantia" pitchFamily="18" charset="0"/>
              </a:rPr>
              <a:t>Cooperative Agreements for Linking Actions for Unmet</a:t>
            </a:r>
          </a:p>
          <a:p>
            <a:pPr>
              <a:defRPr/>
            </a:pPr>
            <a:r>
              <a:rPr lang="en-US" sz="2400" b="1" dirty="0">
                <a:solidFill>
                  <a:schemeClr val="tx2"/>
                </a:solidFill>
                <a:latin typeface="Constantia" pitchFamily="18" charset="0"/>
              </a:rPr>
              <a:t> Needs in Children’s Health</a:t>
            </a:r>
          </a:p>
          <a:p>
            <a:pPr>
              <a:defRPr/>
            </a:pPr>
            <a:r>
              <a:rPr lang="en-US" sz="2400" b="1" dirty="0">
                <a:solidFill>
                  <a:schemeClr val="tx2"/>
                </a:solidFill>
                <a:latin typeface="Constantia" pitchFamily="18" charset="0"/>
              </a:rPr>
              <a:t> (</a:t>
            </a:r>
            <a:r>
              <a:rPr lang="en-US" sz="2400" dirty="0">
                <a:solidFill>
                  <a:schemeClr val="tx2"/>
                </a:solidFill>
                <a:latin typeface="Constantia" pitchFamily="18" charset="0"/>
              </a:rPr>
              <a:t>Up to $850,000 per year, 5 years, no match)</a:t>
            </a:r>
          </a:p>
          <a:p>
            <a:pPr>
              <a:defRPr/>
            </a:pPr>
            <a:endParaRPr lang="en-US" sz="2400" dirty="0">
              <a:solidFill>
                <a:schemeClr val="tx2"/>
              </a:solidFill>
              <a:latin typeface="Constantia" pitchFamily="18" charset="0"/>
            </a:endParaRPr>
          </a:p>
          <a:p>
            <a:pPr>
              <a:defRPr/>
            </a:pPr>
            <a:r>
              <a:rPr lang="en-US" sz="2400" dirty="0">
                <a:solidFill>
                  <a:schemeClr val="tx2"/>
                </a:solidFill>
                <a:latin typeface="Constantia" pitchFamily="18" charset="0"/>
              </a:rPr>
              <a:t>Example:  </a:t>
            </a:r>
            <a:r>
              <a:rPr lang="en-US" sz="2400" b="1" dirty="0">
                <a:solidFill>
                  <a:schemeClr val="tx2"/>
                </a:solidFill>
                <a:latin typeface="Constantia" pitchFamily="18" charset="0"/>
              </a:rPr>
              <a:t>Managing and Learning from Activities in </a:t>
            </a:r>
          </a:p>
          <a:p>
            <a:pPr>
              <a:defRPr/>
            </a:pPr>
            <a:r>
              <a:rPr lang="en-US" sz="2400" b="1" dirty="0">
                <a:solidFill>
                  <a:schemeClr val="tx2"/>
                </a:solidFill>
                <a:latin typeface="Constantia" pitchFamily="18" charset="0"/>
              </a:rPr>
              <a:t>Payment and Delivery System Reform </a:t>
            </a:r>
          </a:p>
          <a:p>
            <a:pPr>
              <a:defRPr/>
            </a:pPr>
            <a:r>
              <a:rPr lang="en-US" sz="2400" dirty="0">
                <a:solidFill>
                  <a:schemeClr val="tx2"/>
                </a:solidFill>
                <a:latin typeface="Constantia" pitchFamily="18" charset="0"/>
              </a:rPr>
              <a:t>(Robert Wood Johnson Foundation)</a:t>
            </a:r>
          </a:p>
          <a:p>
            <a:pPr>
              <a:defRPr/>
            </a:pPr>
            <a:r>
              <a:rPr lang="en-US" sz="2400" dirty="0">
                <a:solidFill>
                  <a:schemeClr val="tx2"/>
                </a:solidFill>
              </a:rPr>
              <a:t> 	</a:t>
            </a:r>
          </a:p>
          <a:p>
            <a:pPr>
              <a:defRPr/>
            </a:pPr>
            <a:endParaRPr lang="en-US" sz="2400" b="1" dirty="0"/>
          </a:p>
          <a:p>
            <a:pPr>
              <a:defRPr/>
            </a:pPr>
            <a:endParaRPr lang="en-US" sz="2400" b="1" dirty="0"/>
          </a:p>
          <a:p>
            <a:pPr>
              <a:defRPr/>
            </a:pPr>
            <a:endParaRPr lang="en-US" dirty="0"/>
          </a:p>
        </p:txBody>
      </p:sp>
      <p:pic>
        <p:nvPicPr>
          <p:cNvPr id="6" name="Picture 9"/>
          <p:cNvPicPr>
            <a:picLocks noChangeAspect="1" noChangeArrowheads="1"/>
          </p:cNvPicPr>
          <p:nvPr/>
        </p:nvPicPr>
        <p:blipFill>
          <a:blip r:embed="rId2" cstate="print"/>
          <a:srcRect/>
          <a:stretch>
            <a:fillRect/>
          </a:stretch>
        </p:blipFill>
        <p:spPr bwMode="auto">
          <a:xfrm rot="2233358">
            <a:off x="7125798" y="5821622"/>
            <a:ext cx="694015" cy="580827"/>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34C092D6-8869-4133-9A16-3C1AEDD4B6B4}" type="slidenum">
              <a:rPr lang="en-US" smtClean="0"/>
              <a:t>35</a:t>
            </a:fld>
            <a:endParaRPr lang="en-US"/>
          </a:p>
        </p:txBody>
      </p:sp>
      <p:pic>
        <p:nvPicPr>
          <p:cNvPr id="7" name="Picture 10"/>
          <p:cNvPicPr>
            <a:picLocks noChangeAspect="1" noChangeArrowheads="1"/>
          </p:cNvPicPr>
          <p:nvPr/>
        </p:nvPicPr>
        <p:blipFill>
          <a:blip r:embed="rId3" cstate="print"/>
          <a:srcRect/>
          <a:stretch>
            <a:fillRect/>
          </a:stretch>
        </p:blipFill>
        <p:spPr bwMode="auto">
          <a:xfrm rot="1749979">
            <a:off x="7718568" y="5723545"/>
            <a:ext cx="664398" cy="794315"/>
          </a:xfrm>
          <a:prstGeom prst="rect">
            <a:avLst/>
          </a:prstGeom>
          <a:noFill/>
          <a:ln w="9525">
            <a:noFill/>
            <a:miter lim="800000"/>
            <a:headEnd/>
            <a:tailEnd/>
          </a:ln>
        </p:spPr>
      </p:pic>
    </p:spTree>
    <p:extLst>
      <p:ext uri="{BB962C8B-B14F-4D97-AF65-F5344CB8AC3E}">
        <p14:creationId xmlns:p14="http://schemas.microsoft.com/office/powerpoint/2010/main" val="35360524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fade">
                                      <p:cBhvr>
                                        <p:cTn id="18" dur="500"/>
                                        <p:tgtEl>
                                          <p:spTgt spid="5">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animEffect transition="in" filter="fade">
                                      <p:cBhvr>
                                        <p:cTn id="21" dur="500"/>
                                        <p:tgtEl>
                                          <p:spTgt spid="5">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6" end="6"/>
                                            </p:txEl>
                                          </p:spTgt>
                                        </p:tgtEl>
                                        <p:attrNameLst>
                                          <p:attrName>style.visibility</p:attrName>
                                        </p:attrNameLst>
                                      </p:cBhvr>
                                      <p:to>
                                        <p:strVal val="visible"/>
                                      </p:to>
                                    </p:set>
                                    <p:animEffect transition="in" filter="fade">
                                      <p:cBhvr>
                                        <p:cTn id="24" dur="500"/>
                                        <p:tgtEl>
                                          <p:spTgt spid="5">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animEffect transition="in" filter="fade">
                                      <p:cBhvr>
                                        <p:cTn id="27" dur="500"/>
                                        <p:tgtEl>
                                          <p:spTgt spid="5">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9" end="9"/>
                                            </p:txEl>
                                          </p:spTgt>
                                        </p:tgtEl>
                                        <p:attrNameLst>
                                          <p:attrName>style.visibility</p:attrName>
                                        </p:attrNameLst>
                                      </p:cBhvr>
                                      <p:to>
                                        <p:strVal val="visible"/>
                                      </p:to>
                                    </p:set>
                                    <p:animEffect transition="in" filter="fade">
                                      <p:cBhvr>
                                        <p:cTn id="32" dur="500"/>
                                        <p:tgtEl>
                                          <p:spTgt spid="5">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animEffect transition="in" filter="fade">
                                      <p:cBhvr>
                                        <p:cTn id="35" dur="500"/>
                                        <p:tgtEl>
                                          <p:spTgt spid="5">
                                            <p:txEl>
                                              <p:pRg st="10" end="1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5">
                                            <p:txEl>
                                              <p:pRg st="11" end="11"/>
                                            </p:txEl>
                                          </p:spTgt>
                                        </p:tgtEl>
                                        <p:attrNameLst>
                                          <p:attrName>style.visibility</p:attrName>
                                        </p:attrNameLst>
                                      </p:cBhvr>
                                      <p:to>
                                        <p:strVal val="visible"/>
                                      </p:to>
                                    </p:set>
                                    <p:animEffect transition="in" filter="fade">
                                      <p:cBhvr>
                                        <p:cTn id="38"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1295400"/>
            <a:ext cx="7620000" cy="4770537"/>
          </a:xfrm>
          <a:prstGeom prst="rect">
            <a:avLst/>
          </a:prstGeom>
        </p:spPr>
        <p:txBody>
          <a:bodyPr wrap="square">
            <a:spAutoFit/>
          </a:bodyPr>
          <a:lstStyle/>
          <a:p>
            <a:r>
              <a:rPr lang="en-US" dirty="0" smtClean="0">
                <a:latin typeface="Garamond" charset="0"/>
              </a:rPr>
              <a:t> </a:t>
            </a:r>
            <a:r>
              <a:rPr lang="en-US" b="1" i="1" dirty="0" smtClean="0">
                <a:latin typeface="Garamond" charset="0"/>
              </a:rPr>
              <a:t>Virginia </a:t>
            </a:r>
            <a:r>
              <a:rPr lang="en-US" b="1" i="1" dirty="0">
                <a:latin typeface="Garamond" charset="0"/>
              </a:rPr>
              <a:t>Department of Social </a:t>
            </a:r>
            <a:r>
              <a:rPr lang="en-US" b="1" i="1" dirty="0" smtClean="0">
                <a:latin typeface="Garamond" charset="0"/>
              </a:rPr>
              <a:t>Services</a:t>
            </a:r>
          </a:p>
          <a:p>
            <a:endParaRPr lang="en-US" dirty="0">
              <a:latin typeface="Garamond" charset="0"/>
            </a:endParaRPr>
          </a:p>
          <a:p>
            <a:pPr marL="285750" indent="285750">
              <a:buFont typeface="Wingdings" charset="2"/>
              <a:buChar char="v"/>
            </a:pPr>
            <a:r>
              <a:rPr lang="en-US" dirty="0" smtClean="0">
                <a:latin typeface="Garamond" charset="0"/>
              </a:rPr>
              <a:t>	Barb </a:t>
            </a:r>
            <a:r>
              <a:rPr lang="en-US" dirty="0" err="1" smtClean="0">
                <a:latin typeface="Garamond" charset="0"/>
              </a:rPr>
              <a:t>Newlin</a:t>
            </a:r>
            <a:r>
              <a:rPr lang="en-US" dirty="0" smtClean="0">
                <a:latin typeface="Garamond" charset="0"/>
              </a:rPr>
              <a:t>, Kathy </a:t>
            </a:r>
            <a:r>
              <a:rPr lang="en-US" dirty="0" err="1" smtClean="0">
                <a:latin typeface="Garamond" charset="0"/>
              </a:rPr>
              <a:t>Gillikin</a:t>
            </a:r>
            <a:r>
              <a:rPr lang="en-US" dirty="0" smtClean="0">
                <a:latin typeface="Garamond" charset="0"/>
              </a:rPr>
              <a:t>, Zelda Boyd, Todd </a:t>
            </a:r>
            <a:r>
              <a:rPr lang="en-US" dirty="0" err="1" smtClean="0">
                <a:latin typeface="Garamond" charset="0"/>
              </a:rPr>
              <a:t>Areson</a:t>
            </a:r>
            <a:r>
              <a:rPr lang="en-US" dirty="0" smtClean="0">
                <a:latin typeface="Garamond" charset="0"/>
              </a:rPr>
              <a:t> (ret.), Erik 	</a:t>
            </a:r>
            <a:r>
              <a:rPr lang="en-US" dirty="0" err="1" smtClean="0">
                <a:latin typeface="Garamond" charset="0"/>
              </a:rPr>
              <a:t>Beecroft</a:t>
            </a:r>
            <a:r>
              <a:rPr lang="en-US" dirty="0" smtClean="0">
                <a:latin typeface="Garamond" charset="0"/>
              </a:rPr>
              <a:t> (until June, 2013)</a:t>
            </a:r>
          </a:p>
          <a:p>
            <a:endParaRPr lang="en-US" sz="800" dirty="0">
              <a:latin typeface="Garamond" charset="0"/>
            </a:endParaRPr>
          </a:p>
          <a:p>
            <a:endParaRPr lang="en-US" sz="800" dirty="0">
              <a:latin typeface="Garamond" charset="0"/>
            </a:endParaRPr>
          </a:p>
          <a:p>
            <a:r>
              <a:rPr lang="en-US" b="1" i="1" dirty="0" smtClean="0">
                <a:latin typeface="Garamond" charset="0"/>
              </a:rPr>
              <a:t>Virginia </a:t>
            </a:r>
            <a:r>
              <a:rPr lang="en-US" b="1" i="1" dirty="0">
                <a:latin typeface="Garamond" charset="0"/>
              </a:rPr>
              <a:t>Department of </a:t>
            </a:r>
            <a:r>
              <a:rPr lang="en-US" b="1" i="1" dirty="0" smtClean="0">
                <a:latin typeface="Garamond" charset="0"/>
              </a:rPr>
              <a:t>Education</a:t>
            </a:r>
          </a:p>
          <a:p>
            <a:endParaRPr lang="en-US" dirty="0">
              <a:latin typeface="Garamond" charset="0"/>
            </a:endParaRPr>
          </a:p>
          <a:p>
            <a:pPr marL="285750" indent="6350">
              <a:buFont typeface="Wingdings" charset="2"/>
              <a:buChar char="v"/>
            </a:pPr>
            <a:r>
              <a:rPr lang="en-US" dirty="0" smtClean="0">
                <a:latin typeface="Garamond" charset="0"/>
              </a:rPr>
              <a:t>	</a:t>
            </a:r>
            <a:r>
              <a:rPr lang="en-US" dirty="0" err="1">
                <a:latin typeface="Garamond" charset="0"/>
              </a:rPr>
              <a:t>Bethann</a:t>
            </a:r>
            <a:r>
              <a:rPr lang="en-US" dirty="0">
                <a:latin typeface="Garamond" charset="0"/>
              </a:rPr>
              <a:t> Canada, </a:t>
            </a:r>
            <a:r>
              <a:rPr lang="en-US" dirty="0" smtClean="0">
                <a:latin typeface="Garamond" charset="0"/>
              </a:rPr>
              <a:t>Deborah Jonas (until June, 2012)</a:t>
            </a:r>
          </a:p>
          <a:p>
            <a:pPr indent="292100"/>
            <a:r>
              <a:rPr lang="en-US" dirty="0">
                <a:latin typeface="Garamond" charset="0"/>
              </a:rPr>
              <a:t>	</a:t>
            </a:r>
            <a:r>
              <a:rPr lang="en-US" dirty="0" smtClean="0">
                <a:latin typeface="Garamond" charset="0"/>
              </a:rPr>
              <a:t>Thomas </a:t>
            </a:r>
            <a:r>
              <a:rPr lang="en-US" dirty="0" err="1" smtClean="0">
                <a:latin typeface="Garamond" charset="0"/>
              </a:rPr>
              <a:t>Santangelo</a:t>
            </a:r>
            <a:endParaRPr lang="en-US" dirty="0">
              <a:latin typeface="Garamond" charset="0"/>
            </a:endParaRPr>
          </a:p>
          <a:p>
            <a:endParaRPr lang="en-US" dirty="0" smtClean="0">
              <a:latin typeface="Garamond" charset="0"/>
            </a:endParaRPr>
          </a:p>
          <a:p>
            <a:r>
              <a:rPr lang="en-US" b="1" i="1" dirty="0" smtClean="0">
                <a:latin typeface="Garamond" charset="0"/>
              </a:rPr>
              <a:t>Virginia Early Childhood Foundation</a:t>
            </a:r>
          </a:p>
          <a:p>
            <a:endParaRPr lang="en-US" dirty="0" smtClean="0">
              <a:latin typeface="Garamond" charset="0"/>
            </a:endParaRPr>
          </a:p>
          <a:p>
            <a:pPr marL="285750" indent="57150">
              <a:buFont typeface="Wingdings" charset="2"/>
              <a:buChar char="v"/>
            </a:pPr>
            <a:r>
              <a:rPr lang="en-US" dirty="0">
                <a:latin typeface="Garamond" charset="0"/>
              </a:rPr>
              <a:t>	</a:t>
            </a:r>
            <a:r>
              <a:rPr lang="en-US" dirty="0" smtClean="0">
                <a:latin typeface="Garamond" charset="0"/>
              </a:rPr>
              <a:t>Kathy Glazer, Angela Sullivan</a:t>
            </a:r>
          </a:p>
          <a:p>
            <a:r>
              <a:rPr lang="en-US" dirty="0">
                <a:latin typeface="Garamond" charset="0"/>
              </a:rPr>
              <a:t>	</a:t>
            </a:r>
            <a:endParaRPr lang="en-US" dirty="0" smtClean="0">
              <a:latin typeface="Garamond" charset="0"/>
            </a:endParaRPr>
          </a:p>
          <a:p>
            <a:r>
              <a:rPr lang="en-US" b="1" i="1" dirty="0" smtClean="0">
                <a:latin typeface="Garamond" charset="0"/>
              </a:rPr>
              <a:t>Virginia Department of Health, Family Health Services</a:t>
            </a:r>
            <a:r>
              <a:rPr lang="en-US" dirty="0" smtClean="0">
                <a:latin typeface="Garamond" charset="0"/>
              </a:rPr>
              <a:t> </a:t>
            </a:r>
          </a:p>
          <a:p>
            <a:endParaRPr lang="en-US" dirty="0" smtClean="0">
              <a:latin typeface="Garamond" charset="0"/>
            </a:endParaRPr>
          </a:p>
          <a:p>
            <a:pPr marL="285750" indent="6350">
              <a:buFont typeface="Wingdings" charset="2"/>
              <a:buChar char="v"/>
            </a:pPr>
            <a:r>
              <a:rPr lang="en-US" dirty="0">
                <a:latin typeface="Garamond" charset="0"/>
              </a:rPr>
              <a:t>	</a:t>
            </a:r>
            <a:r>
              <a:rPr lang="en-US" dirty="0" err="1" smtClean="0">
                <a:latin typeface="Garamond" charset="0"/>
              </a:rPr>
              <a:t>Dev</a:t>
            </a:r>
            <a:r>
              <a:rPr lang="en-US" dirty="0" smtClean="0">
                <a:latin typeface="Garamond" charset="0"/>
              </a:rPr>
              <a:t> Nair, Derek Chapman, Christopher Hill</a:t>
            </a:r>
            <a:endParaRPr lang="en-US" dirty="0">
              <a:latin typeface="Garamond" charset="0"/>
            </a:endParaRPr>
          </a:p>
        </p:txBody>
      </p:sp>
      <p:sp>
        <p:nvSpPr>
          <p:cNvPr id="3" name="TextBox 2"/>
          <p:cNvSpPr txBox="1"/>
          <p:nvPr/>
        </p:nvSpPr>
        <p:spPr>
          <a:xfrm>
            <a:off x="304800" y="457200"/>
            <a:ext cx="8354421" cy="646331"/>
          </a:xfrm>
          <a:prstGeom prst="rect">
            <a:avLst/>
          </a:prstGeom>
          <a:noFill/>
        </p:spPr>
        <p:txBody>
          <a:bodyPr wrap="none" rtlCol="0">
            <a:spAutoFit/>
          </a:bodyPr>
          <a:lstStyle/>
          <a:p>
            <a:r>
              <a:rPr lang="en-US" sz="3600" dirty="0" smtClean="0">
                <a:solidFill>
                  <a:srgbClr val="00AC00"/>
                </a:solidFill>
                <a:effectLst>
                  <a:outerShdw blurRad="50800" dist="38100" dir="8100000" algn="tr" rotWithShape="0">
                    <a:prstClr val="black">
                      <a:alpha val="40000"/>
                    </a:prstClr>
                  </a:outerShdw>
                </a:effectLst>
                <a:latin typeface="Constantia"/>
                <a:cs typeface="Constantia"/>
              </a:rPr>
              <a:t>Project Child  HANDS Partners/Advisors </a:t>
            </a:r>
            <a:endParaRPr lang="en-US" sz="3600" dirty="0">
              <a:solidFill>
                <a:srgbClr val="00AC00"/>
              </a:solidFill>
              <a:effectLst>
                <a:outerShdw blurRad="50800" dist="38100" dir="8100000" algn="tr" rotWithShape="0">
                  <a:prstClr val="black">
                    <a:alpha val="40000"/>
                  </a:prstClr>
                </a:outerShdw>
              </a:effectLst>
              <a:latin typeface="Constantia"/>
              <a:cs typeface="Constantia"/>
            </a:endParaRPr>
          </a:p>
        </p:txBody>
      </p:sp>
      <p:pic>
        <p:nvPicPr>
          <p:cNvPr id="5" name="Picture 9"/>
          <p:cNvPicPr>
            <a:picLocks noChangeAspect="1" noChangeArrowheads="1"/>
          </p:cNvPicPr>
          <p:nvPr/>
        </p:nvPicPr>
        <p:blipFill>
          <a:blip r:embed="rId2" cstate="print"/>
          <a:srcRect/>
          <a:stretch>
            <a:fillRect/>
          </a:stretch>
        </p:blipFill>
        <p:spPr bwMode="auto">
          <a:xfrm rot="2233358">
            <a:off x="7039187" y="4602423"/>
            <a:ext cx="694015" cy="580827"/>
          </a:xfrm>
          <a:prstGeom prst="rect">
            <a:avLst/>
          </a:prstGeom>
          <a:noFill/>
          <a:ln w="9525">
            <a:noFill/>
            <a:miter lim="800000"/>
            <a:headEnd/>
            <a:tailEnd/>
          </a:ln>
        </p:spPr>
      </p:pic>
      <p:sp>
        <p:nvSpPr>
          <p:cNvPr id="7" name="Slide Number Placeholder 6"/>
          <p:cNvSpPr>
            <a:spLocks noGrp="1"/>
          </p:cNvSpPr>
          <p:nvPr>
            <p:ph type="sldNum" sz="quarter" idx="12"/>
          </p:nvPr>
        </p:nvSpPr>
        <p:spPr/>
        <p:txBody>
          <a:bodyPr/>
          <a:lstStyle/>
          <a:p>
            <a:fld id="{34C092D6-8869-4133-9A16-3C1AEDD4B6B4}" type="slidenum">
              <a:rPr lang="en-US" smtClean="0"/>
              <a:t>36</a:t>
            </a:fld>
            <a:endParaRPr lang="en-US"/>
          </a:p>
        </p:txBody>
      </p:sp>
      <p:pic>
        <p:nvPicPr>
          <p:cNvPr id="8" name="Picture 10"/>
          <p:cNvPicPr>
            <a:picLocks noChangeAspect="1" noChangeArrowheads="1"/>
          </p:cNvPicPr>
          <p:nvPr/>
        </p:nvPicPr>
        <p:blipFill>
          <a:blip r:embed="rId3" cstate="print"/>
          <a:srcRect/>
          <a:stretch>
            <a:fillRect/>
          </a:stretch>
        </p:blipFill>
        <p:spPr bwMode="auto">
          <a:xfrm rot="1749979">
            <a:off x="7542834" y="3970945"/>
            <a:ext cx="664398" cy="794315"/>
          </a:xfrm>
          <a:prstGeom prst="rect">
            <a:avLst/>
          </a:prstGeom>
          <a:noFill/>
          <a:ln w="9525">
            <a:noFill/>
            <a:miter lim="800000"/>
            <a:headEnd/>
            <a:tailEnd/>
          </a:ln>
        </p:spPr>
      </p:pic>
    </p:spTree>
    <p:extLst>
      <p:ext uri="{BB962C8B-B14F-4D97-AF65-F5344CB8AC3E}">
        <p14:creationId xmlns:p14="http://schemas.microsoft.com/office/powerpoint/2010/main" val="194745806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447800"/>
            <a:ext cx="7680960" cy="4724400"/>
          </a:xfrm>
        </p:spPr>
        <p:txBody>
          <a:bodyPr/>
          <a:lstStyle/>
          <a:p>
            <a:pPr marL="285750" indent="-285750">
              <a:buFont typeface="Arial"/>
              <a:buChar char="•"/>
            </a:pPr>
            <a:r>
              <a:rPr lang="en-US" dirty="0" smtClean="0"/>
              <a:t> </a:t>
            </a:r>
            <a:endParaRPr lang="en-US" dirty="0"/>
          </a:p>
        </p:txBody>
      </p:sp>
      <p:sp>
        <p:nvSpPr>
          <p:cNvPr id="4" name="Rectangle 3"/>
          <p:cNvSpPr txBox="1">
            <a:spLocks noRot="1" noChangeArrowheads="1"/>
          </p:cNvSpPr>
          <p:nvPr/>
        </p:nvSpPr>
        <p:spPr>
          <a:xfrm>
            <a:off x="301625" y="304800"/>
            <a:ext cx="8540750" cy="6324600"/>
          </a:xfrm>
          <a:prstGeom prst="rect">
            <a:avLst/>
          </a:prstGeom>
        </p:spPr>
        <p:txBody>
          <a:bodyPr vert="horz" lIns="91440" tIns="45720" rIns="91440" bIns="45720" rtlCol="0">
            <a:normAutofit/>
          </a:bodyPr>
          <a:lstStyle>
            <a:lvl1pPr marL="0" indent="0" algn="l" defTabSz="914400" rtl="0" eaLnBrk="1" latinLnBrk="0" hangingPunct="1">
              <a:spcBef>
                <a:spcPts val="1200"/>
              </a:spcBef>
              <a:spcAft>
                <a:spcPts val="0"/>
              </a:spcAft>
              <a:buClr>
                <a:schemeClr val="accent5"/>
              </a:buClr>
              <a:buFont typeface="Arial" pitchFamily="34" charset="0"/>
              <a:buNone/>
              <a:defRPr sz="1800" b="0" i="0" kern="1200" cap="none" spc="30" baseline="0">
                <a:solidFill>
                  <a:schemeClr val="tx1"/>
                </a:solidFill>
                <a:latin typeface="+mn-lt"/>
                <a:ea typeface="+mn-ea"/>
                <a:cs typeface="Tahoma" pitchFamily="34" charset="0"/>
              </a:defRPr>
            </a:lvl1pPr>
            <a:lvl2pPr marL="171450" indent="-171450"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2pPr>
            <a:lvl3pPr marL="344488" indent="-165100"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3pPr>
            <a:lvl4pPr marL="517525" indent="-169863"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4pPr>
            <a:lvl5pPr marL="688975" indent="-173038"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Tahoma" pitchFamily="34" charset="0"/>
              </a:defRPr>
            </a:lvl5pPr>
            <a:lvl6pPr marL="8686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06984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24358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40817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lvl="1">
              <a:buFontTx/>
              <a:buNone/>
              <a:defRPr/>
            </a:pPr>
            <a:endParaRPr lang="en-US" dirty="0" smtClean="0"/>
          </a:p>
          <a:p>
            <a:pPr lvl="1" algn="ctr">
              <a:buFontTx/>
              <a:buNone/>
              <a:defRPr/>
            </a:pPr>
            <a:r>
              <a:rPr lang="en-US" sz="4400" b="1" dirty="0" err="1" smtClean="0">
                <a:solidFill>
                  <a:srgbClr val="FF0000"/>
                </a:solidFill>
                <a:hlinkClick r:id="rId2"/>
              </a:rPr>
              <a:t>www.childhands.org</a:t>
            </a:r>
            <a:endParaRPr lang="en-US" sz="4400" b="1" dirty="0" smtClean="0">
              <a:solidFill>
                <a:srgbClr val="FF0000"/>
              </a:solidFill>
            </a:endParaRPr>
          </a:p>
          <a:p>
            <a:pPr lvl="1">
              <a:buFontTx/>
              <a:buNone/>
              <a:defRPr/>
            </a:pPr>
            <a:r>
              <a:rPr lang="en-US" sz="3600" dirty="0">
                <a:solidFill>
                  <a:srgbClr val="00AC00"/>
                </a:solidFill>
                <a:latin typeface="Constantia"/>
                <a:cs typeface="Constantia"/>
              </a:rPr>
              <a:t>A</a:t>
            </a:r>
            <a:r>
              <a:rPr lang="en-US" sz="3600" dirty="0" smtClean="0">
                <a:solidFill>
                  <a:srgbClr val="00AC00"/>
                </a:solidFill>
                <a:latin typeface="Constantia"/>
                <a:cs typeface="Constantia"/>
              </a:rPr>
              <a:t>aron Schroeder</a:t>
            </a:r>
            <a:r>
              <a:rPr lang="en-US" sz="3600" dirty="0" smtClean="0">
                <a:latin typeface="Constantia"/>
                <a:cs typeface="Constantia"/>
              </a:rPr>
              <a:t>:  </a:t>
            </a:r>
            <a:r>
              <a:rPr lang="en-US" sz="3600" dirty="0" smtClean="0">
                <a:solidFill>
                  <a:srgbClr val="F7BD40"/>
                </a:solidFill>
                <a:latin typeface="Constantia"/>
                <a:cs typeface="Constantia"/>
                <a:hlinkClick r:id="rId3"/>
              </a:rPr>
              <a:t>aaron.schroeder@vt.edu</a:t>
            </a:r>
            <a:r>
              <a:rPr lang="en-US" sz="3600" dirty="0" smtClean="0">
                <a:solidFill>
                  <a:srgbClr val="F7BD40"/>
                </a:solidFill>
                <a:latin typeface="Constantia"/>
                <a:cs typeface="Constantia"/>
              </a:rPr>
              <a:t> </a:t>
            </a:r>
            <a:r>
              <a:rPr lang="en-US" sz="3600" dirty="0" smtClean="0">
                <a:latin typeface="Constantia"/>
                <a:cs typeface="Constantia"/>
              </a:rPr>
              <a:t>(technology engineering)</a:t>
            </a:r>
          </a:p>
          <a:p>
            <a:pPr lvl="1">
              <a:buFontTx/>
              <a:buNone/>
              <a:defRPr/>
            </a:pPr>
            <a:endParaRPr lang="en-US" sz="800" dirty="0" smtClean="0">
              <a:latin typeface="Constantia"/>
              <a:cs typeface="Constantia"/>
            </a:endParaRPr>
          </a:p>
          <a:p>
            <a:pPr lvl="1">
              <a:buFontTx/>
              <a:buNone/>
              <a:defRPr/>
            </a:pPr>
            <a:r>
              <a:rPr lang="en-US" sz="3600" dirty="0" smtClean="0">
                <a:solidFill>
                  <a:srgbClr val="00AC00"/>
                </a:solidFill>
                <a:latin typeface="Constantia"/>
                <a:cs typeface="Constantia"/>
              </a:rPr>
              <a:t>Isabel </a:t>
            </a:r>
            <a:r>
              <a:rPr lang="en-US" sz="3600" dirty="0" err="1" smtClean="0">
                <a:solidFill>
                  <a:srgbClr val="00AC00"/>
                </a:solidFill>
                <a:latin typeface="Constantia"/>
                <a:cs typeface="Constantia"/>
              </a:rPr>
              <a:t>Bradburn</a:t>
            </a:r>
            <a:r>
              <a:rPr lang="en-US" sz="3600" dirty="0" smtClean="0">
                <a:latin typeface="Constantia"/>
                <a:cs typeface="Constantia"/>
              </a:rPr>
              <a:t>:   </a:t>
            </a:r>
            <a:r>
              <a:rPr lang="en-US" sz="3600" dirty="0" smtClean="0">
                <a:solidFill>
                  <a:srgbClr val="F7BD40"/>
                </a:solidFill>
                <a:latin typeface="Constantia"/>
                <a:cs typeface="Constantia"/>
                <a:hlinkClick r:id="rId4"/>
              </a:rPr>
              <a:t>isbrad@vt.edu</a:t>
            </a:r>
            <a:endParaRPr lang="en-US" sz="3600" dirty="0" smtClean="0">
              <a:solidFill>
                <a:srgbClr val="F7BD40"/>
              </a:solidFill>
              <a:latin typeface="Constantia"/>
              <a:cs typeface="Constantia"/>
            </a:endParaRPr>
          </a:p>
          <a:p>
            <a:pPr lvl="1">
              <a:buFontTx/>
              <a:buNone/>
              <a:defRPr/>
            </a:pPr>
            <a:r>
              <a:rPr lang="en-US" sz="3600" dirty="0" smtClean="0">
                <a:latin typeface="Constantia"/>
                <a:cs typeface="Constantia"/>
              </a:rPr>
              <a:t>(research agenda and data governance)</a:t>
            </a:r>
          </a:p>
          <a:p>
            <a:pPr lvl="1">
              <a:buFontTx/>
              <a:buNone/>
              <a:defRPr/>
            </a:pPr>
            <a:endParaRPr lang="en-US" sz="800" dirty="0">
              <a:latin typeface="Constantia"/>
              <a:cs typeface="Constantia"/>
            </a:endParaRPr>
          </a:p>
          <a:p>
            <a:pPr lvl="1">
              <a:buFontTx/>
              <a:buNone/>
              <a:defRPr/>
            </a:pPr>
            <a:r>
              <a:rPr lang="en-US" sz="3600" dirty="0" smtClean="0">
                <a:latin typeface="Constantia"/>
                <a:cs typeface="Constantia"/>
              </a:rPr>
              <a:t>VDH liaison </a:t>
            </a:r>
            <a:r>
              <a:rPr lang="en-US" sz="3600" dirty="0" smtClean="0">
                <a:solidFill>
                  <a:srgbClr val="00AC00"/>
                </a:solidFill>
                <a:latin typeface="Constantia"/>
                <a:cs typeface="Constantia"/>
              </a:rPr>
              <a:t>Derek Chapman</a:t>
            </a:r>
            <a:r>
              <a:rPr lang="en-US" sz="3600" dirty="0" smtClean="0">
                <a:solidFill>
                  <a:srgbClr val="00C800"/>
                </a:solidFill>
                <a:latin typeface="Constantia"/>
                <a:cs typeface="Constantia"/>
              </a:rPr>
              <a:t>:  </a:t>
            </a:r>
            <a:r>
              <a:rPr lang="en-US" sz="3600" dirty="0" err="1" smtClean="0">
                <a:solidFill>
                  <a:schemeClr val="accent2"/>
                </a:solidFill>
                <a:latin typeface="Constantia"/>
                <a:cs typeface="Constantia"/>
              </a:rPr>
              <a:t>derek.chapman@vdh.virginia.gov</a:t>
            </a:r>
            <a:endParaRPr lang="en-US" sz="3600" dirty="0" smtClean="0">
              <a:solidFill>
                <a:schemeClr val="accent2"/>
              </a:solidFill>
              <a:latin typeface="Constantia"/>
              <a:cs typeface="Constantia"/>
            </a:endParaRPr>
          </a:p>
          <a:p>
            <a:pPr lvl="1">
              <a:buFontTx/>
              <a:buNone/>
              <a:defRPr/>
            </a:pPr>
            <a:endParaRPr lang="en-US" sz="3600" dirty="0" smtClean="0">
              <a:solidFill>
                <a:srgbClr val="00C800"/>
              </a:solidFill>
              <a:latin typeface="Constantia"/>
              <a:cs typeface="Constantia"/>
            </a:endParaRPr>
          </a:p>
          <a:p>
            <a:pPr lvl="1">
              <a:buFontTx/>
              <a:buNone/>
              <a:defRPr/>
            </a:pPr>
            <a:endParaRPr lang="en-US" sz="3600" dirty="0" smtClean="0">
              <a:latin typeface="Constantia"/>
              <a:cs typeface="Constantia"/>
            </a:endParaRPr>
          </a:p>
          <a:p>
            <a:pPr lvl="1">
              <a:buFontTx/>
              <a:buNone/>
              <a:defRPr/>
            </a:pPr>
            <a:endParaRPr lang="en-US" sz="3600" dirty="0" smtClean="0">
              <a:latin typeface="Constantia"/>
              <a:cs typeface="Constantia"/>
            </a:endParaRPr>
          </a:p>
          <a:p>
            <a:pPr lvl="1">
              <a:buFontTx/>
              <a:buNone/>
              <a:defRPr/>
            </a:pPr>
            <a:endParaRPr lang="en-US" sz="3600" dirty="0" smtClean="0">
              <a:latin typeface="Constantia"/>
              <a:cs typeface="Constantia"/>
            </a:endParaRPr>
          </a:p>
          <a:p>
            <a:pPr>
              <a:defRPr/>
            </a:pPr>
            <a:endParaRPr lang="en-US" dirty="0" smtClean="0"/>
          </a:p>
        </p:txBody>
      </p:sp>
      <p:pic>
        <p:nvPicPr>
          <p:cNvPr id="5" name="Picture 9"/>
          <p:cNvPicPr>
            <a:picLocks noChangeAspect="1" noChangeArrowheads="1"/>
          </p:cNvPicPr>
          <p:nvPr/>
        </p:nvPicPr>
        <p:blipFill>
          <a:blip r:embed="rId5" cstate="print"/>
          <a:srcRect/>
          <a:stretch>
            <a:fillRect/>
          </a:stretch>
        </p:blipFill>
        <p:spPr bwMode="auto">
          <a:xfrm rot="2233358">
            <a:off x="454643" y="5974023"/>
            <a:ext cx="694015" cy="580827"/>
          </a:xfrm>
          <a:prstGeom prst="rect">
            <a:avLst/>
          </a:prstGeom>
          <a:noFill/>
          <a:ln w="9525">
            <a:noFill/>
            <a:miter lim="800000"/>
            <a:headEnd/>
            <a:tailEnd/>
          </a:ln>
        </p:spPr>
      </p:pic>
      <p:sp>
        <p:nvSpPr>
          <p:cNvPr id="7" name="Slide Number Placeholder 6"/>
          <p:cNvSpPr>
            <a:spLocks noGrp="1"/>
          </p:cNvSpPr>
          <p:nvPr>
            <p:ph type="sldNum" sz="quarter" idx="12"/>
          </p:nvPr>
        </p:nvSpPr>
        <p:spPr/>
        <p:txBody>
          <a:bodyPr/>
          <a:lstStyle/>
          <a:p>
            <a:fld id="{34C092D6-8869-4133-9A16-3C1AEDD4B6B4}" type="slidenum">
              <a:rPr lang="en-US" smtClean="0"/>
              <a:t>37</a:t>
            </a:fld>
            <a:endParaRPr lang="en-US"/>
          </a:p>
        </p:txBody>
      </p:sp>
      <p:pic>
        <p:nvPicPr>
          <p:cNvPr id="8" name="Picture 10"/>
          <p:cNvPicPr>
            <a:picLocks noChangeAspect="1" noChangeArrowheads="1"/>
          </p:cNvPicPr>
          <p:nvPr/>
        </p:nvPicPr>
        <p:blipFill>
          <a:blip r:embed="rId6" cstate="print"/>
          <a:srcRect/>
          <a:stretch>
            <a:fillRect/>
          </a:stretch>
        </p:blipFill>
        <p:spPr bwMode="auto">
          <a:xfrm rot="1749979">
            <a:off x="913434" y="5875945"/>
            <a:ext cx="664398" cy="794315"/>
          </a:xfrm>
          <a:prstGeom prst="rect">
            <a:avLst/>
          </a:prstGeom>
          <a:noFill/>
          <a:ln w="9525">
            <a:noFill/>
            <a:miter lim="800000"/>
            <a:headEnd/>
            <a:tailEnd/>
          </a:ln>
        </p:spPr>
      </p:pic>
    </p:spTree>
    <p:extLst>
      <p:ext uri="{BB962C8B-B14F-4D97-AF65-F5344CB8AC3E}">
        <p14:creationId xmlns:p14="http://schemas.microsoft.com/office/powerpoint/2010/main" val="129945658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4C092D6-8869-4133-9A16-3C1AEDD4B6B4}" type="slidenum">
              <a:rPr lang="en-US" smtClean="0"/>
              <a:t>38</a:t>
            </a:fld>
            <a:endParaRPr lang="en-US"/>
          </a:p>
        </p:txBody>
      </p:sp>
      <p:sp>
        <p:nvSpPr>
          <p:cNvPr id="5" name="TextBox 4"/>
          <p:cNvSpPr txBox="1"/>
          <p:nvPr/>
        </p:nvSpPr>
        <p:spPr>
          <a:xfrm>
            <a:off x="1828800" y="914400"/>
            <a:ext cx="4908766" cy="1015663"/>
          </a:xfrm>
          <a:prstGeom prst="rect">
            <a:avLst/>
          </a:prstGeom>
          <a:noFill/>
        </p:spPr>
        <p:txBody>
          <a:bodyPr wrap="none" rtlCol="0">
            <a:spAutoFit/>
          </a:bodyPr>
          <a:lstStyle/>
          <a:p>
            <a:r>
              <a:rPr lang="en-US" sz="6000" dirty="0" smtClean="0">
                <a:solidFill>
                  <a:srgbClr val="00AC00"/>
                </a:solidFill>
                <a:effectLst>
                  <a:outerShdw blurRad="50800" dist="38100" dir="8100000" algn="tr" rotWithShape="0">
                    <a:prstClr val="black">
                      <a:alpha val="40000"/>
                    </a:prstClr>
                  </a:outerShdw>
                </a:effectLst>
                <a:latin typeface="Garamond"/>
                <a:cs typeface="Garamond"/>
              </a:rPr>
              <a:t>THANK YOU!</a:t>
            </a:r>
            <a:endParaRPr lang="en-US" sz="6000" dirty="0">
              <a:solidFill>
                <a:srgbClr val="00AC00"/>
              </a:solidFill>
              <a:effectLst>
                <a:outerShdw blurRad="50800" dist="38100" dir="8100000" algn="tr" rotWithShape="0">
                  <a:prstClr val="black">
                    <a:alpha val="40000"/>
                  </a:prstClr>
                </a:outerShdw>
              </a:effectLst>
              <a:latin typeface="Garamond"/>
              <a:cs typeface="Garamond"/>
            </a:endParaRPr>
          </a:p>
        </p:txBody>
      </p:sp>
      <p:pic>
        <p:nvPicPr>
          <p:cNvPr id="7" name="Picture 9"/>
          <p:cNvPicPr>
            <a:picLocks noChangeAspect="1" noChangeArrowheads="1"/>
          </p:cNvPicPr>
          <p:nvPr/>
        </p:nvPicPr>
        <p:blipFill>
          <a:blip r:embed="rId2" cstate="print"/>
          <a:srcRect/>
          <a:stretch>
            <a:fillRect/>
          </a:stretch>
        </p:blipFill>
        <p:spPr bwMode="auto">
          <a:xfrm rot="2233358">
            <a:off x="790695" y="3998294"/>
            <a:ext cx="1700852" cy="1423457"/>
          </a:xfrm>
          <a:prstGeom prst="rect">
            <a:avLst/>
          </a:prstGeom>
          <a:noFill/>
          <a:ln w="9525">
            <a:noFill/>
            <a:miter lim="800000"/>
            <a:headEnd/>
            <a:tailEnd/>
          </a:ln>
        </p:spPr>
      </p:pic>
      <p:pic>
        <p:nvPicPr>
          <p:cNvPr id="9" name="Picture 10"/>
          <p:cNvPicPr>
            <a:picLocks noChangeAspect="1" noChangeArrowheads="1"/>
          </p:cNvPicPr>
          <p:nvPr/>
        </p:nvPicPr>
        <p:blipFill>
          <a:blip r:embed="rId3" cstate="print"/>
          <a:srcRect/>
          <a:stretch>
            <a:fillRect/>
          </a:stretch>
        </p:blipFill>
        <p:spPr bwMode="auto">
          <a:xfrm rot="1749979">
            <a:off x="2558453" y="2619004"/>
            <a:ext cx="1529677" cy="1828792"/>
          </a:xfrm>
          <a:prstGeom prst="rect">
            <a:avLst/>
          </a:prstGeom>
          <a:noFill/>
          <a:ln w="9525">
            <a:noFill/>
            <a:miter lim="800000"/>
            <a:headEnd/>
            <a:tailEnd/>
          </a:ln>
        </p:spPr>
      </p:pic>
      <p:sp>
        <p:nvSpPr>
          <p:cNvPr id="2" name="TextBox 1"/>
          <p:cNvSpPr txBox="1"/>
          <p:nvPr/>
        </p:nvSpPr>
        <p:spPr>
          <a:xfrm>
            <a:off x="5029201" y="2590800"/>
            <a:ext cx="3733800" cy="2893100"/>
          </a:xfrm>
          <a:prstGeom prst="rect">
            <a:avLst/>
          </a:prstGeom>
          <a:solidFill>
            <a:srgbClr val="00AC00">
              <a:alpha val="24000"/>
            </a:srgbClr>
          </a:solidFill>
          <a:ln>
            <a:solidFill>
              <a:schemeClr val="tx1"/>
            </a:solidFill>
          </a:ln>
        </p:spPr>
        <p:txBody>
          <a:bodyPr wrap="square" rtlCol="0">
            <a:spAutoFit/>
          </a:bodyPr>
          <a:lstStyle/>
          <a:p>
            <a:r>
              <a:rPr lang="en-US" sz="1400" dirty="0" smtClean="0"/>
              <a:t>We acknowledge and thank our funders, the Office of Planning, Research and Evaluation in the Administration for Children and Families; Virginia Departments of Social Services and of Education, and Virginia Tech.  Thank you to our program officer Kathleen Dwyer and fellow state-research partners in Maine, Maryland, and South Carolina.</a:t>
            </a:r>
          </a:p>
          <a:p>
            <a:endParaRPr lang="en-US" sz="1400" dirty="0" smtClean="0"/>
          </a:p>
          <a:p>
            <a:r>
              <a:rPr lang="en-US" sz="1400" dirty="0" smtClean="0"/>
              <a:t>We also thank Wave I and II local departments of social services and school divisions for their input, feedback and data with which to develop and test Project Child HANDS.</a:t>
            </a:r>
          </a:p>
        </p:txBody>
      </p:sp>
    </p:spTree>
    <p:extLst>
      <p:ext uri="{BB962C8B-B14F-4D97-AF65-F5344CB8AC3E}">
        <p14:creationId xmlns:p14="http://schemas.microsoft.com/office/powerpoint/2010/main" val="272789109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2426" y="1143000"/>
            <a:ext cx="7680960" cy="1066800"/>
          </a:xfrm>
        </p:spPr>
        <p:txBody>
          <a:bodyPr>
            <a:normAutofit/>
          </a:bodyPr>
          <a:lstStyle/>
          <a:p>
            <a:r>
              <a:rPr lang="en-US" dirty="0" smtClean="0">
                <a:solidFill>
                  <a:srgbClr val="00C800"/>
                </a:solidFill>
                <a:latin typeface="Constantia"/>
                <a:cs typeface="Constantia"/>
              </a:rPr>
              <a:t>Technical Details</a:t>
            </a:r>
            <a:endParaRPr lang="en-US" dirty="0">
              <a:solidFill>
                <a:srgbClr val="00C800"/>
              </a:solidFill>
              <a:latin typeface="Constantia"/>
              <a:cs typeface="Constantia"/>
            </a:endParaRPr>
          </a:p>
        </p:txBody>
      </p:sp>
      <p:pic>
        <p:nvPicPr>
          <p:cNvPr id="4" name="Picture 9"/>
          <p:cNvPicPr>
            <a:picLocks noChangeAspect="1" noChangeArrowheads="1"/>
          </p:cNvPicPr>
          <p:nvPr/>
        </p:nvPicPr>
        <p:blipFill>
          <a:blip r:embed="rId2" cstate="print"/>
          <a:srcRect/>
          <a:stretch>
            <a:fillRect/>
          </a:stretch>
        </p:blipFill>
        <p:spPr bwMode="auto">
          <a:xfrm rot="2233358">
            <a:off x="454643" y="5821622"/>
            <a:ext cx="694015" cy="580827"/>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fld id="{34C092D6-8869-4133-9A16-3C1AEDD4B6B4}" type="slidenum">
              <a:rPr lang="en-US" smtClean="0"/>
              <a:t>39</a:t>
            </a:fld>
            <a:endParaRPr lang="en-US"/>
          </a:p>
        </p:txBody>
      </p:sp>
      <p:pic>
        <p:nvPicPr>
          <p:cNvPr id="7" name="Picture 10"/>
          <p:cNvPicPr>
            <a:picLocks noChangeAspect="1" noChangeArrowheads="1"/>
          </p:cNvPicPr>
          <p:nvPr/>
        </p:nvPicPr>
        <p:blipFill>
          <a:blip r:embed="rId3" cstate="print"/>
          <a:srcRect/>
          <a:stretch>
            <a:fillRect/>
          </a:stretch>
        </p:blipFill>
        <p:spPr bwMode="auto">
          <a:xfrm rot="1749979">
            <a:off x="1799997" y="4963010"/>
            <a:ext cx="664398" cy="794315"/>
          </a:xfrm>
          <a:prstGeom prst="rect">
            <a:avLst/>
          </a:prstGeom>
          <a:noFill/>
          <a:ln w="9525">
            <a:noFill/>
            <a:miter lim="800000"/>
            <a:headEnd/>
            <a:tailEnd/>
          </a:ln>
        </p:spPr>
      </p:pic>
    </p:spTree>
    <p:extLst>
      <p:ext uri="{BB962C8B-B14F-4D97-AF65-F5344CB8AC3E}">
        <p14:creationId xmlns:p14="http://schemas.microsoft.com/office/powerpoint/2010/main" val="158146136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Grp="1" noChangeArrowheads="1"/>
          </p:cNvSpPr>
          <p:nvPr>
            <p:ph type="body" idx="4294967295"/>
          </p:nvPr>
        </p:nvSpPr>
        <p:spPr>
          <a:xfrm>
            <a:off x="914400" y="1524000"/>
            <a:ext cx="8229600" cy="4572000"/>
          </a:xfrm>
        </p:spPr>
        <p:txBody>
          <a:bodyPr>
            <a:normAutofit fontScale="92500" lnSpcReduction="10000"/>
          </a:bodyPr>
          <a:lstStyle/>
          <a:p>
            <a:pPr eaLnBrk="1" hangingPunct="1">
              <a:lnSpc>
                <a:spcPct val="90000"/>
              </a:lnSpc>
              <a:buFontTx/>
              <a:buNone/>
            </a:pPr>
            <a:endParaRPr lang="en-US" sz="3600">
              <a:latin typeface="Constantia" charset="0"/>
            </a:endParaRPr>
          </a:p>
          <a:p>
            <a:pPr eaLnBrk="1" hangingPunct="1">
              <a:lnSpc>
                <a:spcPct val="90000"/>
              </a:lnSpc>
              <a:buFontTx/>
              <a:buNone/>
            </a:pPr>
            <a:r>
              <a:rPr lang="en-US" sz="3600" u="sng">
                <a:latin typeface="Constantia" charset="0"/>
              </a:rPr>
              <a:t>GOAL</a:t>
            </a:r>
            <a:r>
              <a:rPr lang="en-US" sz="3600">
                <a:latin typeface="Constantia" charset="0"/>
              </a:rPr>
              <a:t>:  </a:t>
            </a:r>
          </a:p>
          <a:p>
            <a:pPr eaLnBrk="1" hangingPunct="1">
              <a:lnSpc>
                <a:spcPct val="90000"/>
              </a:lnSpc>
              <a:buFontTx/>
              <a:buNone/>
            </a:pPr>
            <a:r>
              <a:rPr lang="en-US" sz="3600">
                <a:latin typeface="Constantia" charset="0"/>
              </a:rPr>
              <a:t>Put all the pieces </a:t>
            </a:r>
          </a:p>
          <a:p>
            <a:pPr eaLnBrk="1" hangingPunct="1">
              <a:lnSpc>
                <a:spcPct val="90000"/>
              </a:lnSpc>
              <a:buFontTx/>
              <a:buNone/>
            </a:pPr>
            <a:r>
              <a:rPr lang="en-US" sz="3600">
                <a:latin typeface="Constantia" charset="0"/>
              </a:rPr>
              <a:t>together to </a:t>
            </a:r>
          </a:p>
          <a:p>
            <a:pPr eaLnBrk="1" hangingPunct="1">
              <a:lnSpc>
                <a:spcPct val="90000"/>
              </a:lnSpc>
              <a:buFontTx/>
              <a:buNone/>
            </a:pPr>
            <a:r>
              <a:rPr lang="en-US" sz="3600">
                <a:latin typeface="Constantia" charset="0"/>
              </a:rPr>
              <a:t>answer </a:t>
            </a:r>
          </a:p>
          <a:p>
            <a:pPr eaLnBrk="1" hangingPunct="1">
              <a:lnSpc>
                <a:spcPct val="90000"/>
              </a:lnSpc>
              <a:buFontTx/>
              <a:buNone/>
            </a:pPr>
            <a:r>
              <a:rPr lang="en-US" sz="3600">
                <a:latin typeface="Constantia" charset="0"/>
              </a:rPr>
              <a:t>important </a:t>
            </a:r>
          </a:p>
          <a:p>
            <a:pPr eaLnBrk="1" hangingPunct="1">
              <a:lnSpc>
                <a:spcPct val="90000"/>
              </a:lnSpc>
              <a:buFontTx/>
              <a:buNone/>
            </a:pPr>
            <a:r>
              <a:rPr lang="en-US" sz="3600">
                <a:latin typeface="Constantia" charset="0"/>
              </a:rPr>
              <a:t>questions</a:t>
            </a:r>
            <a:endParaRPr lang="en-US">
              <a:latin typeface="Century Gothic" charset="0"/>
            </a:endParaRPr>
          </a:p>
        </p:txBody>
      </p:sp>
      <p:sp>
        <p:nvSpPr>
          <p:cNvPr id="11269" name="Text Box 5"/>
          <p:cNvSpPr txBox="1">
            <a:spLocks noChangeArrowheads="1"/>
          </p:cNvSpPr>
          <p:nvPr/>
        </p:nvSpPr>
        <p:spPr bwMode="auto">
          <a:xfrm>
            <a:off x="1905000" y="304800"/>
            <a:ext cx="5533261" cy="769441"/>
          </a:xfrm>
          <a:prstGeom prst="rect">
            <a:avLst/>
          </a:prstGeom>
          <a:noFill/>
          <a:ln>
            <a:noFill/>
          </a:ln>
          <a:effectLs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4400" b="1" dirty="0">
                <a:solidFill>
                  <a:srgbClr val="00AC00"/>
                </a:solidFill>
                <a:effectLst>
                  <a:outerShdw blurRad="38100" dist="38100" dir="2700000" algn="tl">
                    <a:srgbClr val="000000"/>
                  </a:outerShdw>
                </a:effectLst>
                <a:latin typeface="Garamond" pitchFamily="18" charset="0"/>
              </a:rPr>
              <a:t>Project Child HANDS</a:t>
            </a:r>
            <a:endParaRPr lang="en-US" sz="4400" b="1" dirty="0">
              <a:ln w="1905"/>
              <a:solidFill>
                <a:srgbClr val="00C800"/>
              </a:solidFill>
              <a:effectLst>
                <a:innerShdw blurRad="69850" dist="43180" dir="5400000">
                  <a:srgbClr val="000000">
                    <a:alpha val="65000"/>
                  </a:srgbClr>
                </a:innerShdw>
              </a:effectLst>
              <a:latin typeface="Garamond" charset="0"/>
            </a:endParaRPr>
          </a:p>
        </p:txBody>
      </p:sp>
      <p:grpSp>
        <p:nvGrpSpPr>
          <p:cNvPr id="14340" name="Group 5"/>
          <p:cNvGrpSpPr>
            <a:grpSpLocks/>
          </p:cNvGrpSpPr>
          <p:nvPr/>
        </p:nvGrpSpPr>
        <p:grpSpPr bwMode="auto">
          <a:xfrm rot="-1525810">
            <a:off x="4267200" y="1625600"/>
            <a:ext cx="4495800" cy="4514850"/>
            <a:chOff x="1824" y="633"/>
            <a:chExt cx="2834" cy="2849"/>
          </a:xfrm>
        </p:grpSpPr>
        <p:sp>
          <p:nvSpPr>
            <p:cNvPr id="14342" name="Puzzle3"/>
            <p:cNvSpPr>
              <a:spLocks noEditPoints="1" noChangeArrowheads="1"/>
            </p:cNvSpPr>
            <p:nvPr/>
          </p:nvSpPr>
          <p:spPr bwMode="auto">
            <a:xfrm>
              <a:off x="3204" y="633"/>
              <a:ext cx="1114" cy="151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2269 w 21600"/>
                <a:gd name="T25" fmla="*/ 7718 h 21600"/>
                <a:gd name="T26" fmla="*/ 19157 w 21600"/>
                <a:gd name="T27" fmla="*/ 2023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rgbClr val="FFBE7D"/>
            </a:solidFill>
            <a:ln w="28575">
              <a:solidFill>
                <a:srgbClr val="000000"/>
              </a:solidFill>
              <a:miter lim="800000"/>
              <a:headEnd/>
              <a:tailEnd/>
            </a:ln>
          </p:spPr>
          <p:txBody>
            <a:bodyPr/>
            <a:lstStyle/>
            <a:p>
              <a:endParaRPr lang="en-US"/>
            </a:p>
          </p:txBody>
        </p:sp>
        <p:sp>
          <p:nvSpPr>
            <p:cNvPr id="14343" name="Puzzle2"/>
            <p:cNvSpPr>
              <a:spLocks noEditPoints="1" noChangeArrowheads="1"/>
            </p:cNvSpPr>
            <p:nvPr/>
          </p:nvSpPr>
          <p:spPr bwMode="auto">
            <a:xfrm>
              <a:off x="2880" y="1736"/>
              <a:ext cx="1778" cy="137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5394 w 21600"/>
                <a:gd name="T25" fmla="*/ 6735 h 21600"/>
                <a:gd name="T26" fmla="*/ 16182 w 21600"/>
                <a:gd name="T27" fmla="*/ 20441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solidFill>
              <a:srgbClr val="FFFFCC"/>
            </a:solidFill>
            <a:ln w="28575">
              <a:solidFill>
                <a:srgbClr val="000000"/>
              </a:solidFill>
              <a:miter lim="800000"/>
              <a:headEnd/>
              <a:tailEnd/>
            </a:ln>
          </p:spPr>
          <p:txBody>
            <a:bodyPr/>
            <a:lstStyle/>
            <a:p>
              <a:endParaRPr lang="en-US"/>
            </a:p>
          </p:txBody>
        </p:sp>
        <p:sp>
          <p:nvSpPr>
            <p:cNvPr id="14344" name="Puzzle4"/>
            <p:cNvSpPr>
              <a:spLocks noEditPoints="1" noChangeArrowheads="1"/>
            </p:cNvSpPr>
            <p:nvPr/>
          </p:nvSpPr>
          <p:spPr bwMode="auto">
            <a:xfrm>
              <a:off x="2192" y="1719"/>
              <a:ext cx="1072" cy="176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2075 w 21600"/>
                <a:gd name="T25" fmla="*/ 5660 h 21600"/>
                <a:gd name="T26" fmla="*/ 20210 w 21600"/>
                <a:gd name="T27" fmla="*/ 15976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solidFill>
              <a:srgbClr val="D8EBB3"/>
            </a:solidFill>
            <a:ln w="28575">
              <a:solidFill>
                <a:srgbClr val="000000"/>
              </a:solidFill>
              <a:miter lim="800000"/>
              <a:headEnd/>
              <a:tailEnd/>
            </a:ln>
          </p:spPr>
          <p:txBody>
            <a:bodyPr/>
            <a:lstStyle/>
            <a:p>
              <a:endParaRPr lang="en-US"/>
            </a:p>
          </p:txBody>
        </p:sp>
        <p:sp>
          <p:nvSpPr>
            <p:cNvPr id="14345" name="Puzzle1"/>
            <p:cNvSpPr>
              <a:spLocks noEditPoints="1" noChangeArrowheads="1"/>
            </p:cNvSpPr>
            <p:nvPr/>
          </p:nvSpPr>
          <p:spPr bwMode="auto">
            <a:xfrm>
              <a:off x="1824" y="1091"/>
              <a:ext cx="1800" cy="105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6084 w 21600"/>
                <a:gd name="T25" fmla="*/ 2569 h 21600"/>
                <a:gd name="T26" fmla="*/ 16128 w 21600"/>
                <a:gd name="T27" fmla="*/ 1954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solidFill>
              <a:srgbClr val="CCCCFF"/>
            </a:solidFill>
            <a:ln w="28575">
              <a:solidFill>
                <a:srgbClr val="000000"/>
              </a:solidFill>
              <a:miter lim="800000"/>
              <a:headEnd/>
              <a:tailEnd/>
            </a:ln>
          </p:spPr>
          <p:txBody>
            <a:bodyPr/>
            <a:lstStyle/>
            <a:p>
              <a:endParaRPr lang="en-US"/>
            </a:p>
          </p:txBody>
        </p:sp>
      </p:grpSp>
      <p:pic>
        <p:nvPicPr>
          <p:cNvPr id="11" name="Picture 9"/>
          <p:cNvPicPr>
            <a:picLocks noChangeAspect="1" noChangeArrowheads="1"/>
          </p:cNvPicPr>
          <p:nvPr/>
        </p:nvPicPr>
        <p:blipFill>
          <a:blip r:embed="rId3" cstate="print"/>
          <a:srcRect/>
          <a:stretch>
            <a:fillRect/>
          </a:stretch>
        </p:blipFill>
        <p:spPr bwMode="auto">
          <a:xfrm rot="2233358">
            <a:off x="333587" y="6126423"/>
            <a:ext cx="694015" cy="580827"/>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34C092D6-8869-4133-9A16-3C1AEDD4B6B4}" type="slidenum">
              <a:rPr lang="en-US" smtClean="0"/>
              <a:t>4</a:t>
            </a:fld>
            <a:endParaRPr lang="en-US"/>
          </a:p>
        </p:txBody>
      </p:sp>
      <p:pic>
        <p:nvPicPr>
          <p:cNvPr id="12" name="Picture 10"/>
          <p:cNvPicPr>
            <a:picLocks noChangeAspect="1" noChangeArrowheads="1"/>
          </p:cNvPicPr>
          <p:nvPr/>
        </p:nvPicPr>
        <p:blipFill>
          <a:blip r:embed="rId4" cstate="print"/>
          <a:srcRect/>
          <a:stretch>
            <a:fillRect/>
          </a:stretch>
        </p:blipFill>
        <p:spPr bwMode="auto">
          <a:xfrm rot="1749979">
            <a:off x="929902" y="6122146"/>
            <a:ext cx="483822" cy="578429"/>
          </a:xfrm>
          <a:prstGeom prst="rect">
            <a:avLst/>
          </a:prstGeom>
          <a:noFill/>
          <a:ln w="9525">
            <a:noFill/>
            <a:miter lim="800000"/>
            <a:headEnd/>
            <a:tailEnd/>
          </a:ln>
        </p:spPr>
      </p:pic>
    </p:spTree>
    <p:extLst>
      <p:ext uri="{BB962C8B-B14F-4D97-AF65-F5344CB8AC3E}">
        <p14:creationId xmlns:p14="http://schemas.microsoft.com/office/powerpoint/2010/main" val="364262872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4536790" y="990600"/>
            <a:ext cx="2095499" cy="518160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dirty="0" smtClean="0">
                <a:solidFill>
                  <a:schemeClr val="bg2">
                    <a:lumMod val="50000"/>
                  </a:schemeClr>
                </a:solidFill>
              </a:rPr>
              <a:t>Name Encoding</a:t>
            </a:r>
            <a:endParaRPr lang="en-US" sz="1600" dirty="0">
              <a:solidFill>
                <a:schemeClr val="bg2">
                  <a:lumMod val="50000"/>
                </a:schemeClr>
              </a:solidFill>
            </a:endParaRPr>
          </a:p>
        </p:txBody>
      </p:sp>
      <p:sp>
        <p:nvSpPr>
          <p:cNvPr id="2" name="Rectangle 1"/>
          <p:cNvSpPr/>
          <p:nvPr/>
        </p:nvSpPr>
        <p:spPr>
          <a:xfrm>
            <a:off x="1076697" y="990600"/>
            <a:ext cx="2095499" cy="518160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dirty="0" smtClean="0">
                <a:solidFill>
                  <a:schemeClr val="bg2">
                    <a:lumMod val="50000"/>
                  </a:schemeClr>
                </a:solidFill>
              </a:rPr>
              <a:t>Name Cleaning</a:t>
            </a:r>
            <a:endParaRPr lang="en-US" sz="1600" dirty="0">
              <a:solidFill>
                <a:schemeClr val="bg2">
                  <a:lumMod val="50000"/>
                </a:schemeClr>
              </a:solidFill>
            </a:endParaRPr>
          </a:p>
        </p:txBody>
      </p:sp>
      <p:sp>
        <p:nvSpPr>
          <p:cNvPr id="5" name="TextBox 4"/>
          <p:cNvSpPr txBox="1"/>
          <p:nvPr/>
        </p:nvSpPr>
        <p:spPr>
          <a:xfrm>
            <a:off x="1161581" y="1600200"/>
            <a:ext cx="1866793" cy="338554"/>
          </a:xfrm>
          <a:prstGeom prst="rect">
            <a:avLst/>
          </a:prstGeom>
          <a:noFill/>
        </p:spPr>
        <p:txBody>
          <a:bodyPr wrap="none" rtlCol="0">
            <a:spAutoFit/>
          </a:bodyPr>
          <a:lstStyle/>
          <a:p>
            <a:r>
              <a:rPr lang="en-US" sz="1600" dirty="0" err="1" smtClean="0"/>
              <a:t>De’Smith</a:t>
            </a:r>
            <a:r>
              <a:rPr lang="en-US" sz="1600" dirty="0" smtClean="0"/>
              <a:t>-Barney IV</a:t>
            </a:r>
            <a:endParaRPr lang="en-US" sz="1600" dirty="0"/>
          </a:p>
        </p:txBody>
      </p:sp>
      <p:sp>
        <p:nvSpPr>
          <p:cNvPr id="6" name="TextBox 5"/>
          <p:cNvSpPr txBox="1"/>
          <p:nvPr/>
        </p:nvSpPr>
        <p:spPr>
          <a:xfrm>
            <a:off x="1671589" y="2667000"/>
            <a:ext cx="915635" cy="215444"/>
          </a:xfrm>
          <a:prstGeom prst="rect">
            <a:avLst/>
          </a:prstGeom>
          <a:noFill/>
        </p:spPr>
        <p:txBody>
          <a:bodyPr wrap="none" rtlCol="0">
            <a:spAutoFit/>
          </a:bodyPr>
          <a:lstStyle/>
          <a:p>
            <a:r>
              <a:rPr lang="en-US" sz="800" dirty="0" err="1" smtClean="0"/>
              <a:t>De’Smith</a:t>
            </a:r>
            <a:r>
              <a:rPr lang="en-US" sz="800" dirty="0" smtClean="0"/>
              <a:t>-Barney</a:t>
            </a:r>
            <a:endParaRPr lang="en-US" sz="800" dirty="0"/>
          </a:p>
        </p:txBody>
      </p:sp>
      <p:sp>
        <p:nvSpPr>
          <p:cNvPr id="8" name="TextBox 7"/>
          <p:cNvSpPr txBox="1"/>
          <p:nvPr/>
        </p:nvSpPr>
        <p:spPr>
          <a:xfrm>
            <a:off x="1366789" y="3505200"/>
            <a:ext cx="1467774" cy="307777"/>
          </a:xfrm>
          <a:prstGeom prst="rect">
            <a:avLst/>
          </a:prstGeom>
          <a:noFill/>
        </p:spPr>
        <p:txBody>
          <a:bodyPr wrap="none" rtlCol="0">
            <a:spAutoFit/>
          </a:bodyPr>
          <a:lstStyle/>
          <a:p>
            <a:r>
              <a:rPr lang="en-US" sz="1400" dirty="0" err="1" smtClean="0"/>
              <a:t>De’Smith</a:t>
            </a:r>
            <a:r>
              <a:rPr lang="en-US" sz="1400" dirty="0" smtClean="0"/>
              <a:t>-Barney</a:t>
            </a:r>
            <a:endParaRPr lang="en-US" sz="1400" dirty="0"/>
          </a:p>
        </p:txBody>
      </p:sp>
      <p:sp>
        <p:nvSpPr>
          <p:cNvPr id="9" name="TextBox 8"/>
          <p:cNvSpPr txBox="1"/>
          <p:nvPr/>
        </p:nvSpPr>
        <p:spPr>
          <a:xfrm>
            <a:off x="1421360" y="5334000"/>
            <a:ext cx="1368388" cy="307777"/>
          </a:xfrm>
          <a:prstGeom prst="rect">
            <a:avLst/>
          </a:prstGeom>
          <a:noFill/>
        </p:spPr>
        <p:txBody>
          <a:bodyPr wrap="none" rtlCol="0">
            <a:spAutoFit/>
          </a:bodyPr>
          <a:lstStyle/>
          <a:p>
            <a:r>
              <a:rPr lang="en-US" sz="1400" dirty="0" err="1" smtClean="0"/>
              <a:t>DeSmithBarney</a:t>
            </a:r>
            <a:endParaRPr lang="en-US" sz="1400" dirty="0"/>
          </a:p>
        </p:txBody>
      </p:sp>
      <p:sp>
        <p:nvSpPr>
          <p:cNvPr id="10" name="TextBox 9"/>
          <p:cNvSpPr txBox="1"/>
          <p:nvPr/>
        </p:nvSpPr>
        <p:spPr>
          <a:xfrm>
            <a:off x="1760910" y="4426178"/>
            <a:ext cx="776175" cy="200055"/>
          </a:xfrm>
          <a:prstGeom prst="rect">
            <a:avLst/>
          </a:prstGeom>
          <a:noFill/>
        </p:spPr>
        <p:txBody>
          <a:bodyPr wrap="none" rtlCol="0">
            <a:spAutoFit/>
          </a:bodyPr>
          <a:lstStyle/>
          <a:p>
            <a:r>
              <a:rPr lang="en-US" sz="700" dirty="0" err="1" smtClean="0"/>
              <a:t>DeSmithBarney</a:t>
            </a:r>
            <a:endParaRPr lang="en-US" sz="700" dirty="0"/>
          </a:p>
        </p:txBody>
      </p:sp>
      <p:sp>
        <p:nvSpPr>
          <p:cNvPr id="4" name="Oval 3"/>
          <p:cNvSpPr/>
          <p:nvPr/>
        </p:nvSpPr>
        <p:spPr>
          <a:xfrm>
            <a:off x="1588468" y="2188171"/>
            <a:ext cx="1164629" cy="11646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Remove Suffix</a:t>
            </a:r>
            <a:endParaRPr lang="en-US" sz="1200" dirty="0"/>
          </a:p>
        </p:txBody>
      </p:sp>
      <p:sp>
        <p:nvSpPr>
          <p:cNvPr id="7" name="Oval 6"/>
          <p:cNvSpPr/>
          <p:nvPr/>
        </p:nvSpPr>
        <p:spPr>
          <a:xfrm>
            <a:off x="1588468" y="3962400"/>
            <a:ext cx="1149921" cy="11499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Remove Symbols</a:t>
            </a:r>
            <a:endParaRPr lang="en-US" sz="1200" dirty="0"/>
          </a:p>
        </p:txBody>
      </p:sp>
      <p:sp>
        <p:nvSpPr>
          <p:cNvPr id="11" name="TextBox 10"/>
          <p:cNvSpPr txBox="1"/>
          <p:nvPr/>
        </p:nvSpPr>
        <p:spPr>
          <a:xfrm>
            <a:off x="1155357" y="1600200"/>
            <a:ext cx="1866793" cy="338554"/>
          </a:xfrm>
          <a:prstGeom prst="rect">
            <a:avLst/>
          </a:prstGeom>
          <a:noFill/>
        </p:spPr>
        <p:txBody>
          <a:bodyPr wrap="none" rtlCol="0">
            <a:spAutoFit/>
          </a:bodyPr>
          <a:lstStyle/>
          <a:p>
            <a:r>
              <a:rPr lang="en-US" sz="1600" dirty="0" err="1" smtClean="0"/>
              <a:t>De’Smith</a:t>
            </a:r>
            <a:r>
              <a:rPr lang="en-US" sz="1600" dirty="0" smtClean="0"/>
              <a:t>-Barney IV</a:t>
            </a:r>
            <a:endParaRPr lang="en-US" sz="1600" dirty="0"/>
          </a:p>
        </p:txBody>
      </p:sp>
      <p:sp>
        <p:nvSpPr>
          <p:cNvPr id="3" name="Rectangle 1"/>
          <p:cNvSpPr>
            <a:spLocks noChangeArrowheads="1"/>
          </p:cNvSpPr>
          <p:nvPr/>
        </p:nvSpPr>
        <p:spPr bwMode="auto">
          <a:xfrm>
            <a:off x="6715497" y="1952566"/>
            <a:ext cx="1828800" cy="227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8241" rIns="4761" bIns="50784"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1" i="0" u="none" strike="noStrike" cap="none" normalizeH="0" baseline="0" dirty="0" smtClean="0">
                <a:ln>
                  <a:noFill/>
                </a:ln>
                <a:solidFill>
                  <a:srgbClr val="FFFF00"/>
                </a:solidFill>
                <a:effectLst/>
                <a:latin typeface="Arial" pitchFamily="34" charset="0"/>
                <a:cs typeface="Arial" pitchFamily="34" charset="0"/>
              </a:rPr>
              <a:t>YDXWKQTAGOLCNSVEFHMRJPBZUI</a:t>
            </a:r>
          </a:p>
        </p:txBody>
      </p:sp>
      <p:sp>
        <p:nvSpPr>
          <p:cNvPr id="15" name="Rectangle 14"/>
          <p:cNvSpPr/>
          <p:nvPr/>
        </p:nvSpPr>
        <p:spPr>
          <a:xfrm>
            <a:off x="6632289" y="3964650"/>
            <a:ext cx="1978427" cy="215444"/>
          </a:xfrm>
          <a:prstGeom prst="rect">
            <a:avLst/>
          </a:prstGeom>
        </p:spPr>
        <p:txBody>
          <a:bodyPr wrap="none">
            <a:spAutoFit/>
          </a:bodyPr>
          <a:lstStyle/>
          <a:p>
            <a:r>
              <a:rPr lang="en-US" sz="800" b="1" dirty="0">
                <a:solidFill>
                  <a:srgbClr val="FFFF00"/>
                </a:solidFill>
              </a:rPr>
              <a:t>b164f11d-aa37-44ca-93c3-82d3e0155061</a:t>
            </a:r>
          </a:p>
        </p:txBody>
      </p:sp>
      <p:sp>
        <p:nvSpPr>
          <p:cNvPr id="16" name="Rectangle 15"/>
          <p:cNvSpPr/>
          <p:nvPr/>
        </p:nvSpPr>
        <p:spPr>
          <a:xfrm>
            <a:off x="4038600" y="5461084"/>
            <a:ext cx="3276600" cy="253916"/>
          </a:xfrm>
          <a:prstGeom prst="rect">
            <a:avLst/>
          </a:prstGeom>
        </p:spPr>
        <p:txBody>
          <a:bodyPr wrap="square">
            <a:spAutoFit/>
          </a:bodyPr>
          <a:lstStyle/>
          <a:p>
            <a:r>
              <a:rPr lang="en-US" sz="1000" dirty="0"/>
              <a:t>C57S78XCEBF9WECP2AA9DK59N1CO27QBES54HFD</a:t>
            </a:r>
          </a:p>
        </p:txBody>
      </p:sp>
      <p:sp>
        <p:nvSpPr>
          <p:cNvPr id="17" name="TextBox 16"/>
          <p:cNvSpPr txBox="1"/>
          <p:nvPr/>
        </p:nvSpPr>
        <p:spPr>
          <a:xfrm>
            <a:off x="4845234" y="1371600"/>
            <a:ext cx="1368388" cy="307777"/>
          </a:xfrm>
          <a:prstGeom prst="rect">
            <a:avLst/>
          </a:prstGeom>
          <a:noFill/>
        </p:spPr>
        <p:txBody>
          <a:bodyPr wrap="none" rtlCol="0">
            <a:spAutoFit/>
          </a:bodyPr>
          <a:lstStyle/>
          <a:p>
            <a:r>
              <a:rPr lang="en-US" sz="1400" dirty="0" err="1" smtClean="0"/>
              <a:t>DeSmithBarney</a:t>
            </a:r>
            <a:endParaRPr lang="en-US" sz="1400" dirty="0"/>
          </a:p>
        </p:txBody>
      </p:sp>
      <p:sp>
        <p:nvSpPr>
          <p:cNvPr id="18" name="Rectangle 17"/>
          <p:cNvSpPr/>
          <p:nvPr/>
        </p:nvSpPr>
        <p:spPr>
          <a:xfrm>
            <a:off x="4973605" y="2768026"/>
            <a:ext cx="1207158" cy="230832"/>
          </a:xfrm>
          <a:prstGeom prst="rect">
            <a:avLst/>
          </a:prstGeom>
        </p:spPr>
        <p:txBody>
          <a:bodyPr wrap="square">
            <a:spAutoFit/>
          </a:bodyPr>
          <a:lstStyle/>
          <a:p>
            <a:r>
              <a:rPr lang="en-US" sz="900" dirty="0" smtClean="0"/>
              <a:t>CSXBWPAKNOQSH</a:t>
            </a:r>
            <a:endParaRPr lang="en-US" sz="900" dirty="0"/>
          </a:p>
        </p:txBody>
      </p:sp>
      <p:sp>
        <p:nvSpPr>
          <p:cNvPr id="19" name="Rectangle 18"/>
          <p:cNvSpPr/>
          <p:nvPr/>
        </p:nvSpPr>
        <p:spPr>
          <a:xfrm>
            <a:off x="4962897" y="4494312"/>
            <a:ext cx="1272629" cy="138499"/>
          </a:xfrm>
          <a:prstGeom prst="rect">
            <a:avLst/>
          </a:prstGeom>
        </p:spPr>
        <p:txBody>
          <a:bodyPr wrap="square">
            <a:spAutoFit/>
          </a:bodyPr>
          <a:lstStyle/>
          <a:p>
            <a:r>
              <a:rPr lang="en-US" sz="300" dirty="0"/>
              <a:t>C57S78XCEBF9WECP2AA9DK59N1CO27QBES54HFD</a:t>
            </a:r>
          </a:p>
        </p:txBody>
      </p:sp>
      <p:sp>
        <p:nvSpPr>
          <p:cNvPr id="13" name="Oval 12"/>
          <p:cNvSpPr/>
          <p:nvPr/>
        </p:nvSpPr>
        <p:spPr>
          <a:xfrm>
            <a:off x="5002224" y="2188170"/>
            <a:ext cx="1164629" cy="11646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Substitution</a:t>
            </a:r>
            <a:br>
              <a:rPr lang="en-US" sz="900" dirty="0" smtClean="0"/>
            </a:br>
            <a:r>
              <a:rPr lang="en-US" sz="1200" dirty="0" smtClean="0"/>
              <a:t>Cipher</a:t>
            </a:r>
            <a:endParaRPr lang="en-US" sz="900" dirty="0"/>
          </a:p>
        </p:txBody>
      </p:sp>
      <p:sp>
        <p:nvSpPr>
          <p:cNvPr id="14" name="Oval 13"/>
          <p:cNvSpPr/>
          <p:nvPr/>
        </p:nvSpPr>
        <p:spPr>
          <a:xfrm>
            <a:off x="5002224" y="3962399"/>
            <a:ext cx="1149921" cy="11499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Order</a:t>
            </a:r>
            <a:br>
              <a:rPr lang="en-US" sz="1200" dirty="0" smtClean="0"/>
            </a:br>
            <a:r>
              <a:rPr lang="en-US" sz="1200" dirty="0" smtClean="0"/>
              <a:t>Hashing</a:t>
            </a:r>
            <a:endParaRPr lang="en-US" sz="1200" dirty="0"/>
          </a:p>
        </p:txBody>
      </p:sp>
      <p:sp>
        <p:nvSpPr>
          <p:cNvPr id="21" name="TextBox 20"/>
          <p:cNvSpPr txBox="1"/>
          <p:nvPr/>
        </p:nvSpPr>
        <p:spPr>
          <a:xfrm>
            <a:off x="7010400" y="1295400"/>
            <a:ext cx="1371600" cy="461665"/>
          </a:xfrm>
          <a:prstGeom prst="rect">
            <a:avLst/>
          </a:prstGeom>
          <a:noFill/>
        </p:spPr>
        <p:txBody>
          <a:bodyPr wrap="square" rtlCol="0">
            <a:spAutoFit/>
          </a:bodyPr>
          <a:lstStyle/>
          <a:p>
            <a:r>
              <a:rPr lang="en-US" sz="800" i="1" dirty="0" smtClean="0"/>
              <a:t>Substitution Alphabet – Dynamically Generated using Hashing Key (below)</a:t>
            </a:r>
            <a:endParaRPr lang="en-US" sz="800" i="1" dirty="0"/>
          </a:p>
        </p:txBody>
      </p:sp>
      <p:sp>
        <p:nvSpPr>
          <p:cNvPr id="22" name="TextBox 21"/>
          <p:cNvSpPr txBox="1"/>
          <p:nvPr/>
        </p:nvSpPr>
        <p:spPr>
          <a:xfrm>
            <a:off x="7010400" y="3454569"/>
            <a:ext cx="1371600" cy="461665"/>
          </a:xfrm>
          <a:prstGeom prst="rect">
            <a:avLst/>
          </a:prstGeom>
          <a:noFill/>
        </p:spPr>
        <p:txBody>
          <a:bodyPr wrap="square" rtlCol="0">
            <a:spAutoFit/>
          </a:bodyPr>
          <a:lstStyle/>
          <a:p>
            <a:r>
              <a:rPr lang="en-US" sz="800" i="1" dirty="0" smtClean="0"/>
              <a:t>Hashing Key – Dynamically Generated and sent from HANDS</a:t>
            </a:r>
            <a:endParaRPr lang="en-US" sz="800" i="1" dirty="0"/>
          </a:p>
        </p:txBody>
      </p:sp>
      <p:sp>
        <p:nvSpPr>
          <p:cNvPr id="23" name="TextBox 22"/>
          <p:cNvSpPr txBox="1"/>
          <p:nvPr/>
        </p:nvSpPr>
        <p:spPr>
          <a:xfrm>
            <a:off x="7192183" y="5003030"/>
            <a:ext cx="1352114" cy="738664"/>
          </a:xfrm>
          <a:prstGeom prst="rect">
            <a:avLst/>
          </a:prstGeom>
          <a:noFill/>
        </p:spPr>
        <p:txBody>
          <a:bodyPr wrap="square" rtlCol="0">
            <a:spAutoFit/>
          </a:bodyPr>
          <a:lstStyle/>
          <a:p>
            <a:pPr algn="ctr"/>
            <a:r>
              <a:rPr lang="en-US" sz="1400" dirty="0" smtClean="0">
                <a:solidFill>
                  <a:srgbClr val="00B050"/>
                </a:solidFill>
              </a:rPr>
              <a:t>CLEANED &amp; ENCODED for TRANSPORT</a:t>
            </a:r>
            <a:endParaRPr lang="en-US" sz="1400" dirty="0">
              <a:solidFill>
                <a:srgbClr val="00B050"/>
              </a:solidFill>
            </a:endParaRPr>
          </a:p>
        </p:txBody>
      </p:sp>
      <p:sp>
        <p:nvSpPr>
          <p:cNvPr id="24" name="Oval 23"/>
          <p:cNvSpPr/>
          <p:nvPr/>
        </p:nvSpPr>
        <p:spPr>
          <a:xfrm>
            <a:off x="4038600" y="5334000"/>
            <a:ext cx="3134097" cy="5334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Rectangle 24"/>
          <p:cNvSpPr/>
          <p:nvPr/>
        </p:nvSpPr>
        <p:spPr>
          <a:xfrm>
            <a:off x="399577" y="152400"/>
            <a:ext cx="6552178" cy="738664"/>
          </a:xfrm>
          <a:prstGeom prst="rect">
            <a:avLst/>
          </a:prstGeom>
        </p:spPr>
        <p:txBody>
          <a:bodyPr wrap="none">
            <a:spAutoFit/>
          </a:bodyPr>
          <a:lstStyle/>
          <a:p>
            <a:r>
              <a:rPr lang="en-US" sz="2400" dirty="0" smtClean="0"/>
              <a:t>Getting Data Ready for “De-Identified Federation”</a:t>
            </a:r>
          </a:p>
          <a:p>
            <a:r>
              <a:rPr lang="en-US" dirty="0" smtClean="0"/>
              <a:t>What the Data Adapter Does</a:t>
            </a:r>
            <a:endParaRPr lang="en-US" dirty="0"/>
          </a:p>
        </p:txBody>
      </p:sp>
      <p:pic>
        <p:nvPicPr>
          <p:cNvPr id="26" name="Picture 9"/>
          <p:cNvPicPr>
            <a:picLocks noChangeAspect="1" noChangeArrowheads="1"/>
          </p:cNvPicPr>
          <p:nvPr/>
        </p:nvPicPr>
        <p:blipFill>
          <a:blip r:embed="rId2" cstate="print"/>
          <a:srcRect/>
          <a:stretch>
            <a:fillRect/>
          </a:stretch>
        </p:blipFill>
        <p:spPr bwMode="auto">
          <a:xfrm rot="885255">
            <a:off x="454643" y="5821622"/>
            <a:ext cx="694015" cy="580827"/>
          </a:xfrm>
          <a:prstGeom prst="rect">
            <a:avLst/>
          </a:prstGeom>
          <a:noFill/>
          <a:ln w="9525">
            <a:noFill/>
            <a:miter lim="800000"/>
            <a:headEnd/>
            <a:tailEnd/>
          </a:ln>
        </p:spPr>
      </p:pic>
      <p:sp>
        <p:nvSpPr>
          <p:cNvPr id="28" name="Slide Number Placeholder 27"/>
          <p:cNvSpPr>
            <a:spLocks noGrp="1"/>
          </p:cNvSpPr>
          <p:nvPr>
            <p:ph type="sldNum" sz="quarter" idx="12"/>
          </p:nvPr>
        </p:nvSpPr>
        <p:spPr/>
        <p:txBody>
          <a:bodyPr/>
          <a:lstStyle/>
          <a:p>
            <a:fld id="{34C092D6-8869-4133-9A16-3C1AEDD4B6B4}" type="slidenum">
              <a:rPr lang="en-US" smtClean="0"/>
              <a:t>40</a:t>
            </a:fld>
            <a:endParaRPr lang="en-US"/>
          </a:p>
        </p:txBody>
      </p:sp>
      <p:pic>
        <p:nvPicPr>
          <p:cNvPr id="29" name="Picture 10"/>
          <p:cNvPicPr>
            <a:picLocks noChangeAspect="1" noChangeArrowheads="1"/>
          </p:cNvPicPr>
          <p:nvPr/>
        </p:nvPicPr>
        <p:blipFill>
          <a:blip r:embed="rId3" cstate="print"/>
          <a:srcRect/>
          <a:stretch>
            <a:fillRect/>
          </a:stretch>
        </p:blipFill>
        <p:spPr bwMode="auto">
          <a:xfrm rot="2329759">
            <a:off x="956216" y="5999646"/>
            <a:ext cx="517781" cy="619028"/>
          </a:xfrm>
          <a:prstGeom prst="rect">
            <a:avLst/>
          </a:prstGeom>
          <a:noFill/>
          <a:ln w="9525">
            <a:noFill/>
            <a:miter lim="800000"/>
            <a:headEnd/>
            <a:tailEnd/>
          </a:ln>
        </p:spPr>
      </p:pic>
    </p:spTree>
    <p:extLst>
      <p:ext uri="{BB962C8B-B14F-4D97-AF65-F5344CB8AC3E}">
        <p14:creationId xmlns:p14="http://schemas.microsoft.com/office/powerpoint/2010/main" val="5425701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750"/>
                                  </p:stCondLst>
                                  <p:childTnLst>
                                    <p:animMotion origin="layout" path="M 3.33333E-6 -3.41971E-6 L 3.33333E-6 0.15549 " pathEditMode="relative" rAng="0" ptsTypes="AA">
                                      <p:cBhvr>
                                        <p:cTn id="6" dur="2000" fill="hold"/>
                                        <p:tgtEl>
                                          <p:spTgt spid="5"/>
                                        </p:tgtEl>
                                        <p:attrNameLst>
                                          <p:attrName>ppt_x</p:attrName>
                                          <p:attrName>ppt_y</p:attrName>
                                        </p:attrNameLst>
                                      </p:cBhvr>
                                      <p:rCtr x="0" y="7774"/>
                                    </p:animMotion>
                                  </p:childTnLst>
                                </p:cTn>
                              </p:par>
                              <p:par>
                                <p:cTn id="7" presetID="6" presetClass="emph" presetSubtype="0" fill="hold" grpId="1" nodeType="withEffect">
                                  <p:stCondLst>
                                    <p:cond delay="0"/>
                                  </p:stCondLst>
                                  <p:childTnLst>
                                    <p:animScale>
                                      <p:cBhvr>
                                        <p:cTn id="8" dur="2000" fill="hold"/>
                                        <p:tgtEl>
                                          <p:spTgt spid="5"/>
                                        </p:tgtEl>
                                      </p:cBhvr>
                                      <p:by x="30000" y="30000"/>
                                    </p:animScale>
                                  </p:childTnLst>
                                </p:cTn>
                              </p:par>
                            </p:childTnLst>
                          </p:cTn>
                        </p:par>
                        <p:par>
                          <p:cTn id="9" fill="hold">
                            <p:stCondLst>
                              <p:cond delay="2750"/>
                            </p:stCondLst>
                            <p:childTnLst>
                              <p:par>
                                <p:cTn id="10" presetID="42" presetClass="path" presetSubtype="0" accel="50000" decel="50000" fill="hold" grpId="3" nodeType="afterEffect">
                                  <p:stCondLst>
                                    <p:cond delay="0"/>
                                  </p:stCondLst>
                                  <p:childTnLst>
                                    <p:animMotion origin="layout" path="M 0.00069 -0.00556 L 0.00069 0.13327 " pathEditMode="relative" rAng="0" ptsTypes="AA">
                                      <p:cBhvr>
                                        <p:cTn id="11" dur="2000" fill="hold"/>
                                        <p:tgtEl>
                                          <p:spTgt spid="6"/>
                                        </p:tgtEl>
                                        <p:attrNameLst>
                                          <p:attrName>ppt_x</p:attrName>
                                          <p:attrName>ppt_y</p:attrName>
                                        </p:attrNameLst>
                                      </p:cBhvr>
                                      <p:rCtr x="0" y="6941"/>
                                    </p:animMotion>
                                  </p:childTnLst>
                                </p:cTn>
                              </p:par>
                              <p:par>
                                <p:cTn id="12" presetID="6" presetClass="emph" presetSubtype="0" fill="hold" grpId="4" nodeType="withEffect">
                                  <p:stCondLst>
                                    <p:cond delay="0"/>
                                  </p:stCondLst>
                                  <p:childTnLst>
                                    <p:animScale>
                                      <p:cBhvr>
                                        <p:cTn id="13" dur="2000" fill="hold"/>
                                        <p:tgtEl>
                                          <p:spTgt spid="6"/>
                                        </p:tgtEl>
                                      </p:cBhvr>
                                      <p:by x="150000" y="150000"/>
                                    </p:animScale>
                                  </p:childTnLst>
                                </p:cTn>
                              </p:par>
                            </p:childTnLst>
                          </p:cTn>
                        </p:par>
                        <p:par>
                          <p:cTn id="14" fill="hold">
                            <p:stCondLst>
                              <p:cond delay="4750"/>
                            </p:stCondLst>
                            <p:childTnLst>
                              <p:par>
                                <p:cTn id="15" presetID="1" presetClass="exit" presetSubtype="0" fill="hold" grpId="5" nodeType="afterEffect">
                                  <p:stCondLst>
                                    <p:cond delay="0"/>
                                  </p:stCondLst>
                                  <p:childTnLst>
                                    <p:set>
                                      <p:cBhvr>
                                        <p:cTn id="16" dur="1" fill="hold">
                                          <p:stCondLst>
                                            <p:cond delay="0"/>
                                          </p:stCondLst>
                                        </p:cTn>
                                        <p:tgtEl>
                                          <p:spTgt spid="6"/>
                                        </p:tgtEl>
                                        <p:attrNameLst>
                                          <p:attrName>style.visibility</p:attrName>
                                        </p:attrNameLst>
                                      </p:cBhvr>
                                      <p:to>
                                        <p:strVal val="hidden"/>
                                      </p:to>
                                    </p:set>
                                  </p:childTnLst>
                                </p:cTn>
                              </p:par>
                            </p:childTnLst>
                          </p:cTn>
                        </p:par>
                        <p:par>
                          <p:cTn id="17" fill="hold">
                            <p:stCondLst>
                              <p:cond delay="4750"/>
                            </p:stCondLst>
                            <p:childTnLst>
                              <p:par>
                                <p:cTn id="18" presetID="1"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par>
                          <p:cTn id="20" fill="hold">
                            <p:stCondLst>
                              <p:cond delay="4750"/>
                            </p:stCondLst>
                            <p:childTnLst>
                              <p:par>
                                <p:cTn id="21" presetID="42" presetClass="path" presetSubtype="0" accel="50000" decel="50000" fill="hold" grpId="1" nodeType="afterEffect">
                                  <p:stCondLst>
                                    <p:cond delay="2000"/>
                                  </p:stCondLst>
                                  <p:childTnLst>
                                    <p:animMotion origin="layout" path="M 0.00052 0.00324 L 0.00052 0.12309 " pathEditMode="relative" rAng="0" ptsTypes="AA">
                                      <p:cBhvr>
                                        <p:cTn id="22" dur="2000" fill="hold"/>
                                        <p:tgtEl>
                                          <p:spTgt spid="8"/>
                                        </p:tgtEl>
                                        <p:attrNameLst>
                                          <p:attrName>ppt_x</p:attrName>
                                          <p:attrName>ppt_y</p:attrName>
                                        </p:attrNameLst>
                                      </p:cBhvr>
                                      <p:rCtr x="0" y="5993"/>
                                    </p:animMotion>
                                  </p:childTnLst>
                                </p:cTn>
                              </p:par>
                              <p:par>
                                <p:cTn id="23" presetID="6" presetClass="emph" presetSubtype="0" fill="hold" grpId="2" nodeType="withEffect">
                                  <p:stCondLst>
                                    <p:cond delay="2000"/>
                                  </p:stCondLst>
                                  <p:childTnLst>
                                    <p:animScale>
                                      <p:cBhvr>
                                        <p:cTn id="24" dur="2000" fill="hold"/>
                                        <p:tgtEl>
                                          <p:spTgt spid="8"/>
                                        </p:tgtEl>
                                      </p:cBhvr>
                                      <p:by x="30000" y="30000"/>
                                    </p:animScale>
                                  </p:childTnLst>
                                </p:cTn>
                              </p:par>
                            </p:childTnLst>
                          </p:cTn>
                        </p:par>
                        <p:par>
                          <p:cTn id="25" fill="hold">
                            <p:stCondLst>
                              <p:cond delay="8750"/>
                            </p:stCondLst>
                            <p:childTnLst>
                              <p:par>
                                <p:cTn id="26" presetID="42" presetClass="path" presetSubtype="0" accel="50000" decel="50000" fill="hold" grpId="0" nodeType="afterEffect">
                                  <p:stCondLst>
                                    <p:cond delay="0"/>
                                  </p:stCondLst>
                                  <p:childTnLst>
                                    <p:animMotion origin="layout" path="M -0.00104 -0.00232 L -0.00104 0.13651 " pathEditMode="relative" rAng="0" ptsTypes="AA">
                                      <p:cBhvr>
                                        <p:cTn id="27" dur="2000" fill="hold"/>
                                        <p:tgtEl>
                                          <p:spTgt spid="10"/>
                                        </p:tgtEl>
                                        <p:attrNameLst>
                                          <p:attrName>ppt_x</p:attrName>
                                          <p:attrName>ppt_y</p:attrName>
                                        </p:attrNameLst>
                                      </p:cBhvr>
                                      <p:rCtr x="0" y="6941"/>
                                    </p:animMotion>
                                  </p:childTnLst>
                                </p:cTn>
                              </p:par>
                              <p:par>
                                <p:cTn id="28" presetID="6" presetClass="emph" presetSubtype="0" fill="hold" grpId="1" nodeType="withEffect">
                                  <p:stCondLst>
                                    <p:cond delay="0"/>
                                  </p:stCondLst>
                                  <p:childTnLst>
                                    <p:animScale>
                                      <p:cBhvr>
                                        <p:cTn id="29" dur="2000" fill="hold"/>
                                        <p:tgtEl>
                                          <p:spTgt spid="10"/>
                                        </p:tgtEl>
                                      </p:cBhvr>
                                      <p:by x="150000" y="150000"/>
                                    </p:animScale>
                                  </p:childTnLst>
                                </p:cTn>
                              </p:par>
                            </p:childTnLst>
                          </p:cTn>
                        </p:par>
                        <p:par>
                          <p:cTn id="30" fill="hold">
                            <p:stCondLst>
                              <p:cond delay="10750"/>
                            </p:stCondLst>
                            <p:childTnLst>
                              <p:par>
                                <p:cTn id="31" presetID="1" presetClass="exit" presetSubtype="0" fill="hold" grpId="2" nodeType="afterEffect">
                                  <p:stCondLst>
                                    <p:cond delay="0"/>
                                  </p:stCondLst>
                                  <p:childTnLst>
                                    <p:set>
                                      <p:cBhvr>
                                        <p:cTn id="32" dur="1" fill="hold">
                                          <p:stCondLst>
                                            <p:cond delay="0"/>
                                          </p:stCondLst>
                                        </p:cTn>
                                        <p:tgtEl>
                                          <p:spTgt spid="10"/>
                                        </p:tgtEl>
                                        <p:attrNameLst>
                                          <p:attrName>style.visibility</p:attrName>
                                        </p:attrNameLst>
                                      </p:cBhvr>
                                      <p:to>
                                        <p:strVal val="hidden"/>
                                      </p:to>
                                    </p:set>
                                  </p:childTnLst>
                                </p:cTn>
                              </p:par>
                            </p:childTnLst>
                          </p:cTn>
                        </p:par>
                        <p:par>
                          <p:cTn id="33" fill="hold">
                            <p:stCondLst>
                              <p:cond delay="10750"/>
                            </p:stCondLst>
                            <p:childTnLst>
                              <p:par>
                                <p:cTn id="34" presetID="1" presetClass="entr" presetSubtype="0"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0" presetClass="path" presetSubtype="0" accel="50000" decel="50000" fill="hold" grpId="1" nodeType="clickEffect">
                                  <p:stCondLst>
                                    <p:cond delay="0"/>
                                  </p:stCondLst>
                                  <p:childTnLst>
                                    <p:animMotion origin="layout" path="M 0 0 L 0.12343 -0.0537 L 0.16788 -0.14954 L 0.21302 -0.31829 L 0.22673 -0.4463 L 0.24045 -0.49143 L 0.2783 -0.54306 L 0.30885 -0.56458 L 0.33229 -0.57315 L 0.37187 -0.57847 " pathEditMode="relative" ptsTypes="AAAAAAAAAA">
                                      <p:cBhvr>
                                        <p:cTn id="39" dur="2000" fill="hold"/>
                                        <p:tgtEl>
                                          <p:spTgt spid="9"/>
                                        </p:tgtEl>
                                        <p:attrNameLst>
                                          <p:attrName>ppt_x</p:attrName>
                                          <p:attrName>ppt_y</p:attrName>
                                        </p:attrNameLst>
                                      </p:cBhvr>
                                    </p:animMotion>
                                  </p:childTnLst>
                                </p:cTn>
                              </p:par>
                            </p:childTnLst>
                          </p:cTn>
                        </p:par>
                        <p:par>
                          <p:cTn id="40" fill="hold">
                            <p:stCondLst>
                              <p:cond delay="2000"/>
                            </p:stCondLst>
                            <p:childTnLst>
                              <p:par>
                                <p:cTn id="41" presetID="1" presetClass="exit" presetSubtype="0" fill="hold" grpId="2" nodeType="afterEffect">
                                  <p:stCondLst>
                                    <p:cond delay="0"/>
                                  </p:stCondLst>
                                  <p:childTnLst>
                                    <p:set>
                                      <p:cBhvr>
                                        <p:cTn id="42" dur="1" fill="hold">
                                          <p:stCondLst>
                                            <p:cond delay="0"/>
                                          </p:stCondLst>
                                        </p:cTn>
                                        <p:tgtEl>
                                          <p:spTgt spid="9"/>
                                        </p:tgtEl>
                                        <p:attrNameLst>
                                          <p:attrName>style.visibility</p:attrName>
                                        </p:attrNameLst>
                                      </p:cBhvr>
                                      <p:to>
                                        <p:strVal val="hidden"/>
                                      </p:to>
                                    </p:set>
                                  </p:childTnLst>
                                </p:cTn>
                              </p:par>
                            </p:childTnLst>
                          </p:cTn>
                        </p:par>
                        <p:par>
                          <p:cTn id="43" fill="hold">
                            <p:stCondLst>
                              <p:cond delay="2000"/>
                            </p:stCondLst>
                            <p:childTnLst>
                              <p:par>
                                <p:cTn id="44" presetID="1" presetClass="entr" presetSubtype="0"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42" presetClass="path" presetSubtype="0" accel="50000" decel="50000" fill="hold" grpId="1" nodeType="clickEffect">
                                  <p:stCondLst>
                                    <p:cond delay="0"/>
                                  </p:stCondLst>
                                  <p:childTnLst>
                                    <p:animMotion origin="layout" path="M -0.00243 -0.0007 L -0.00243 0.17476 " pathEditMode="relative" rAng="0" ptsTypes="AA">
                                      <p:cBhvr>
                                        <p:cTn id="49" dur="2000" fill="hold"/>
                                        <p:tgtEl>
                                          <p:spTgt spid="17"/>
                                        </p:tgtEl>
                                        <p:attrNameLst>
                                          <p:attrName>ppt_x</p:attrName>
                                          <p:attrName>ppt_y</p:attrName>
                                        </p:attrNameLst>
                                      </p:cBhvr>
                                      <p:rCtr x="0" y="8773"/>
                                    </p:animMotion>
                                  </p:childTnLst>
                                </p:cTn>
                              </p:par>
                              <p:par>
                                <p:cTn id="50" presetID="42" presetClass="path" presetSubtype="0" accel="50000" decel="50000" fill="hold" grpId="0" nodeType="withEffect">
                                  <p:stCondLst>
                                    <p:cond delay="0"/>
                                  </p:stCondLst>
                                  <p:childTnLst>
                                    <p:animMotion origin="layout" path="M -0.00782 -0.01111 L -0.22448 0.08773 " pathEditMode="relative" rAng="0" ptsTypes="AA">
                                      <p:cBhvr>
                                        <p:cTn id="51" dur="2000" fill="hold"/>
                                        <p:tgtEl>
                                          <p:spTgt spid="3"/>
                                        </p:tgtEl>
                                        <p:attrNameLst>
                                          <p:attrName>ppt_x</p:attrName>
                                          <p:attrName>ppt_y</p:attrName>
                                        </p:attrNameLst>
                                      </p:cBhvr>
                                      <p:rCtr x="-10833" y="4931"/>
                                    </p:animMotion>
                                  </p:childTnLst>
                                </p:cTn>
                              </p:par>
                              <p:par>
                                <p:cTn id="52" presetID="6" presetClass="emph" presetSubtype="0" fill="hold" grpId="1" nodeType="withEffect">
                                  <p:stCondLst>
                                    <p:cond delay="0"/>
                                  </p:stCondLst>
                                  <p:childTnLst>
                                    <p:animScale>
                                      <p:cBhvr>
                                        <p:cTn id="53" dur="2000" fill="hold"/>
                                        <p:tgtEl>
                                          <p:spTgt spid="3"/>
                                        </p:tgtEl>
                                      </p:cBhvr>
                                      <p:by x="30000" y="30000"/>
                                    </p:animScale>
                                  </p:childTnLst>
                                </p:cTn>
                              </p:par>
                              <p:par>
                                <p:cTn id="54" presetID="6" presetClass="emph" presetSubtype="0" fill="hold" grpId="2" nodeType="withEffect">
                                  <p:stCondLst>
                                    <p:cond delay="0"/>
                                  </p:stCondLst>
                                  <p:childTnLst>
                                    <p:animScale>
                                      <p:cBhvr>
                                        <p:cTn id="55" dur="2000" fill="hold"/>
                                        <p:tgtEl>
                                          <p:spTgt spid="17"/>
                                        </p:tgtEl>
                                      </p:cBhvr>
                                      <p:by x="30000" y="30000"/>
                                    </p:animScale>
                                  </p:childTnLst>
                                </p:cTn>
                              </p:par>
                            </p:childTnLst>
                          </p:cTn>
                        </p:par>
                        <p:par>
                          <p:cTn id="56" fill="hold">
                            <p:stCondLst>
                              <p:cond delay="2000"/>
                            </p:stCondLst>
                            <p:childTnLst>
                              <p:par>
                                <p:cTn id="57" presetID="42" presetClass="path" presetSubtype="0" accel="50000" decel="50000" fill="hold" grpId="0" nodeType="afterEffect">
                                  <p:stCondLst>
                                    <p:cond delay="0"/>
                                  </p:stCondLst>
                                  <p:childTnLst>
                                    <p:animMotion origin="layout" path="M -4.16667E-6 -0.03264 L -4.16667E-6 0.1125 " pathEditMode="relative" rAng="0" ptsTypes="AA">
                                      <p:cBhvr>
                                        <p:cTn id="58" dur="2000" fill="hold"/>
                                        <p:tgtEl>
                                          <p:spTgt spid="18"/>
                                        </p:tgtEl>
                                        <p:attrNameLst>
                                          <p:attrName>ppt_x</p:attrName>
                                          <p:attrName>ppt_y</p:attrName>
                                        </p:attrNameLst>
                                      </p:cBhvr>
                                      <p:rCtr x="0" y="7245"/>
                                    </p:animMotion>
                                  </p:childTnLst>
                                </p:cTn>
                              </p:par>
                            </p:childTnLst>
                          </p:cTn>
                        </p:par>
                      </p:childTnLst>
                    </p:cTn>
                  </p:par>
                  <p:par>
                    <p:cTn id="59" fill="hold">
                      <p:stCondLst>
                        <p:cond delay="indefinite"/>
                      </p:stCondLst>
                      <p:childTnLst>
                        <p:par>
                          <p:cTn id="60" fill="hold">
                            <p:stCondLst>
                              <p:cond delay="0"/>
                            </p:stCondLst>
                            <p:childTnLst>
                              <p:par>
                                <p:cTn id="61" presetID="42" presetClass="path" presetSubtype="0" accel="50000" decel="50000" fill="hold" grpId="1" nodeType="clickEffect">
                                  <p:stCondLst>
                                    <p:cond delay="0"/>
                                  </p:stCondLst>
                                  <p:childTnLst>
                                    <p:animMotion origin="layout" path="M -4.16667E-6 0.1007 L 0.00053 0.23403 " pathEditMode="relative" rAng="0" ptsTypes="AA">
                                      <p:cBhvr>
                                        <p:cTn id="62" dur="2000" fill="hold"/>
                                        <p:tgtEl>
                                          <p:spTgt spid="18"/>
                                        </p:tgtEl>
                                        <p:attrNameLst>
                                          <p:attrName>ppt_x</p:attrName>
                                          <p:attrName>ppt_y</p:attrName>
                                        </p:attrNameLst>
                                      </p:cBhvr>
                                      <p:rCtr x="17" y="6667"/>
                                    </p:animMotion>
                                  </p:childTnLst>
                                </p:cTn>
                              </p:par>
                              <p:par>
                                <p:cTn id="63" presetID="42" presetClass="path" presetSubtype="0" accel="50000" decel="50000" fill="hold" grpId="0" nodeType="withEffect">
                                  <p:stCondLst>
                                    <p:cond delay="0"/>
                                  </p:stCondLst>
                                  <p:childTnLst>
                                    <p:animMotion origin="layout" path="M 0.00104 -0.00023 L -0.23143 0.07153 " pathEditMode="relative" rAng="0" ptsTypes="AA">
                                      <p:cBhvr>
                                        <p:cTn id="64" dur="2000" fill="hold"/>
                                        <p:tgtEl>
                                          <p:spTgt spid="15"/>
                                        </p:tgtEl>
                                        <p:attrNameLst>
                                          <p:attrName>ppt_x</p:attrName>
                                          <p:attrName>ppt_y</p:attrName>
                                        </p:attrNameLst>
                                      </p:cBhvr>
                                      <p:rCtr x="-11632" y="3588"/>
                                    </p:animMotion>
                                  </p:childTnLst>
                                </p:cTn>
                              </p:par>
                              <p:par>
                                <p:cTn id="65" presetID="6" presetClass="emph" presetSubtype="0" fill="hold" grpId="1" nodeType="withEffect">
                                  <p:stCondLst>
                                    <p:cond delay="0"/>
                                  </p:stCondLst>
                                  <p:childTnLst>
                                    <p:animScale>
                                      <p:cBhvr>
                                        <p:cTn id="66" dur="2000" fill="hold"/>
                                        <p:tgtEl>
                                          <p:spTgt spid="15"/>
                                        </p:tgtEl>
                                      </p:cBhvr>
                                      <p:by x="30000" y="30000"/>
                                    </p:animScale>
                                  </p:childTnLst>
                                </p:cTn>
                              </p:par>
                            </p:childTnLst>
                          </p:cTn>
                        </p:par>
                        <p:par>
                          <p:cTn id="67" fill="hold">
                            <p:stCondLst>
                              <p:cond delay="2000"/>
                            </p:stCondLst>
                            <p:childTnLst>
                              <p:par>
                                <p:cTn id="68" presetID="6" presetClass="emph" presetSubtype="0" fill="hold" grpId="1" nodeType="afterEffect">
                                  <p:stCondLst>
                                    <p:cond delay="0"/>
                                  </p:stCondLst>
                                  <p:childTnLst>
                                    <p:animScale>
                                      <p:cBhvr>
                                        <p:cTn id="69" dur="2000" fill="hold"/>
                                        <p:tgtEl>
                                          <p:spTgt spid="19"/>
                                        </p:tgtEl>
                                      </p:cBhvr>
                                      <p:by x="250000" y="250000"/>
                                    </p:animScale>
                                  </p:childTnLst>
                                </p:cTn>
                              </p:par>
                              <p:par>
                                <p:cTn id="70" presetID="42" presetClass="path" presetSubtype="0" accel="50000" decel="50000" fill="hold" grpId="0" nodeType="withEffect">
                                  <p:stCondLst>
                                    <p:cond delay="0"/>
                                  </p:stCondLst>
                                  <p:childTnLst>
                                    <p:animMotion origin="layout" path="M -0.0019 3.7037E-7 L -0.0019 0.14468 " pathEditMode="relative" rAng="0" ptsTypes="AA">
                                      <p:cBhvr>
                                        <p:cTn id="71" dur="2000" fill="hold"/>
                                        <p:tgtEl>
                                          <p:spTgt spid="19"/>
                                        </p:tgtEl>
                                        <p:attrNameLst>
                                          <p:attrName>ppt_x</p:attrName>
                                          <p:attrName>ppt_y</p:attrName>
                                        </p:attrNameLst>
                                      </p:cBhvr>
                                      <p:rCtr x="0" y="7222"/>
                                    </p:animMotion>
                                  </p:childTnLst>
                                </p:cTn>
                              </p:par>
                            </p:childTnLst>
                          </p:cTn>
                        </p:par>
                        <p:par>
                          <p:cTn id="72" fill="hold">
                            <p:stCondLst>
                              <p:cond delay="4000"/>
                            </p:stCondLst>
                            <p:childTnLst>
                              <p:par>
                                <p:cTn id="73" presetID="1" presetClass="exit" presetSubtype="0" fill="hold" grpId="2" nodeType="afterEffect">
                                  <p:stCondLst>
                                    <p:cond delay="0"/>
                                  </p:stCondLst>
                                  <p:childTnLst>
                                    <p:set>
                                      <p:cBhvr>
                                        <p:cTn id="74" dur="1" fill="hold">
                                          <p:stCondLst>
                                            <p:cond delay="0"/>
                                          </p:stCondLst>
                                        </p:cTn>
                                        <p:tgtEl>
                                          <p:spTgt spid="19"/>
                                        </p:tgtEl>
                                        <p:attrNameLst>
                                          <p:attrName>style.visibility</p:attrName>
                                        </p:attrNameLst>
                                      </p:cBhvr>
                                      <p:to>
                                        <p:strVal val="hidden"/>
                                      </p:to>
                                    </p:set>
                                  </p:childTnLst>
                                </p:cTn>
                              </p:par>
                            </p:childTnLst>
                          </p:cTn>
                        </p:par>
                        <p:par>
                          <p:cTn id="75" fill="hold">
                            <p:stCondLst>
                              <p:cond delay="4000"/>
                            </p:stCondLst>
                            <p:childTnLst>
                              <p:par>
                                <p:cTn id="76" presetID="1" presetClass="entr" presetSubtype="0" fill="hold" grpId="0" nodeType="afterEffect">
                                  <p:stCondLst>
                                    <p:cond delay="0"/>
                                  </p:stCondLst>
                                  <p:childTnLst>
                                    <p:set>
                                      <p:cBhvr>
                                        <p:cTn id="77" dur="1" fill="hold">
                                          <p:stCondLst>
                                            <p:cond delay="0"/>
                                          </p:stCondLst>
                                        </p:cTn>
                                        <p:tgtEl>
                                          <p:spTgt spid="16"/>
                                        </p:tgtEl>
                                        <p:attrNameLst>
                                          <p:attrName>style.visibility</p:attrName>
                                        </p:attrNameLst>
                                      </p:cBhvr>
                                      <p:to>
                                        <p:strVal val="visible"/>
                                      </p:to>
                                    </p:set>
                                  </p:childTnLst>
                                </p:cTn>
                              </p:par>
                            </p:childTnLst>
                          </p:cTn>
                        </p:par>
                        <p:par>
                          <p:cTn id="78" fill="hold">
                            <p:stCondLst>
                              <p:cond delay="4000"/>
                            </p:stCondLst>
                            <p:childTnLst>
                              <p:par>
                                <p:cTn id="79" presetID="10" presetClass="entr" presetSubtype="0" fill="hold" grpId="0" nodeType="after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fade">
                                      <p:cBhvr>
                                        <p:cTn id="81" dur="500"/>
                                        <p:tgtEl>
                                          <p:spTgt spid="24"/>
                                        </p:tgtEl>
                                      </p:cBhvr>
                                    </p:animEffect>
                                  </p:childTnLst>
                                </p:cTn>
                              </p:par>
                            </p:childTnLst>
                          </p:cTn>
                        </p:par>
                        <p:par>
                          <p:cTn id="82" fill="hold">
                            <p:stCondLst>
                              <p:cond delay="4500"/>
                            </p:stCondLst>
                            <p:childTnLst>
                              <p:par>
                                <p:cTn id="83" presetID="10" presetClass="entr" presetSubtype="0" fill="hold" grpId="0" nodeType="afterEffect">
                                  <p:stCondLst>
                                    <p:cond delay="0"/>
                                  </p:stCondLst>
                                  <p:childTnLst>
                                    <p:set>
                                      <p:cBhvr>
                                        <p:cTn id="84" dur="1" fill="hold">
                                          <p:stCondLst>
                                            <p:cond delay="0"/>
                                          </p:stCondLst>
                                        </p:cTn>
                                        <p:tgtEl>
                                          <p:spTgt spid="23"/>
                                        </p:tgtEl>
                                        <p:attrNameLst>
                                          <p:attrName>style.visibility</p:attrName>
                                        </p:attrNameLst>
                                      </p:cBhvr>
                                      <p:to>
                                        <p:strVal val="visible"/>
                                      </p:to>
                                    </p:set>
                                    <p:animEffect transition="in" filter="fade">
                                      <p:cBhvr>
                                        <p:cTn id="8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3"/>
      <p:bldP spid="6" grpId="4"/>
      <p:bldP spid="6" grpId="5"/>
      <p:bldP spid="8" grpId="0"/>
      <p:bldP spid="8" grpId="1"/>
      <p:bldP spid="8" grpId="2"/>
      <p:bldP spid="9" grpId="0"/>
      <p:bldP spid="9" grpId="1"/>
      <p:bldP spid="9" grpId="2"/>
      <p:bldP spid="10" grpId="0"/>
      <p:bldP spid="10" grpId="1"/>
      <p:bldP spid="10" grpId="2"/>
      <p:bldP spid="3" grpId="0"/>
      <p:bldP spid="3" grpId="1"/>
      <p:bldP spid="15" grpId="0"/>
      <p:bldP spid="15" grpId="1"/>
      <p:bldP spid="16" grpId="0"/>
      <p:bldP spid="17" grpId="0"/>
      <p:bldP spid="17" grpId="1"/>
      <p:bldP spid="17" grpId="2"/>
      <p:bldP spid="18" grpId="0"/>
      <p:bldP spid="18" grpId="1"/>
      <p:bldP spid="19" grpId="0"/>
      <p:bldP spid="19" grpId="1"/>
      <p:bldP spid="19" grpId="2"/>
      <p:bldP spid="23" grpId="0"/>
      <p:bldP spid="2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302042290"/>
              </p:ext>
            </p:extLst>
          </p:nvPr>
        </p:nvGraphicFramePr>
        <p:xfrm>
          <a:off x="609600" y="762000"/>
          <a:ext cx="4347473" cy="5516568"/>
        </p:xfrm>
        <a:graphic>
          <a:graphicData uri="http://schemas.openxmlformats.org/drawingml/2006/table">
            <a:tbl>
              <a:tblPr>
                <a:tableStyleId>{5C22544A-7EE6-4342-B048-85BDC9FD1C3A}</a:tableStyleId>
              </a:tblPr>
              <a:tblGrid>
                <a:gridCol w="2515246"/>
                <a:gridCol w="1029950"/>
                <a:gridCol w="802277"/>
              </a:tblGrid>
              <a:tr h="153238">
                <a:tc>
                  <a:txBody>
                    <a:bodyPr/>
                    <a:lstStyle/>
                    <a:p>
                      <a:pPr algn="l" fontAlgn="b"/>
                      <a:r>
                        <a:rPr lang="en-US" sz="700" u="none" strike="noStrike" dirty="0">
                          <a:effectLst/>
                        </a:rPr>
                        <a:t>INTERNAL_ID_HASHED</a:t>
                      </a:r>
                      <a:endParaRPr lang="en-US" sz="700" b="0" i="0" u="none" strike="noStrike" dirty="0">
                        <a:solidFill>
                          <a:srgbClr val="000000"/>
                        </a:solidFill>
                        <a:effectLst/>
                        <a:latin typeface="Calibri"/>
                      </a:endParaRPr>
                    </a:p>
                  </a:txBody>
                  <a:tcPr marL="6286" marR="6286" marT="6286" marB="0" anchor="b"/>
                </a:tc>
                <a:tc>
                  <a:txBody>
                    <a:bodyPr/>
                    <a:lstStyle/>
                    <a:p>
                      <a:pPr algn="l" fontAlgn="b"/>
                      <a:r>
                        <a:rPr lang="en-US" sz="700" u="none" strike="noStrike">
                          <a:effectLst/>
                        </a:rPr>
                        <a:t>FIRST_NAME</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LAST_NAME</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J11EDAV3E</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J11EDAV3E</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dirty="0">
                          <a:effectLst/>
                        </a:rPr>
                        <a:t>044AA90CE74E2ED3B6B0B0CFE93F8ED263B73050</a:t>
                      </a:r>
                      <a:endParaRPr lang="en-US" sz="700" b="0" i="0" u="none" strike="noStrike" dirty="0">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J11EDAV3E</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J11EDAV3E</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dirty="0">
                          <a:effectLst/>
                        </a:rPr>
                        <a:t>044AA90CE74E2ED3B6B0B0CFE93F8ED263B73050</a:t>
                      </a:r>
                      <a:endParaRPr lang="en-US" sz="700" b="0" i="0" u="none" strike="noStrike" dirty="0">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J11EDAV3E</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J11EDAV3E</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J11EDAV3E</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X11SDAK3EF86</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X11SDAK3EF86</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X11SDAK3EF86</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J11EDAV3E</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J11EDAV3E</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J11EDAV3E</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J11EDAV3E</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J11EDAV3E</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X11SDAK3EF86</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X11SDAK3EF86</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J11EDAV3E</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J11EDAV3E</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J11EDAV3E</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J11EDAV3E</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J11EDAV3E</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J11EDAV3E</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J11EDAV3E</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J11EDAV3E</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J11EDAV3E</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J11EDAV3E</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J11EDAV3E</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X11SDAK3EF86</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X11SDAK3EF86</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J11EDAV3E</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J11EDAV3E</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J11EDAV3E</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J11EDAV3E</a:t>
                      </a:r>
                      <a:endParaRPr lang="en-US" sz="700" b="0" i="0" u="none" strike="noStrike">
                        <a:solidFill>
                          <a:srgbClr val="000000"/>
                        </a:solidFill>
                        <a:effectLst/>
                        <a:latin typeface="Calibri"/>
                      </a:endParaRPr>
                    </a:p>
                  </a:txBody>
                  <a:tcPr marL="6286" marR="6286" marT="6286" marB="0" anchor="b"/>
                </a:tc>
              </a:tr>
              <a:tr h="153238">
                <a:tc>
                  <a:txBody>
                    <a:bodyPr/>
                    <a:lstStyle/>
                    <a:p>
                      <a:pPr algn="l" fontAlgn="b"/>
                      <a:r>
                        <a:rPr lang="en-US" sz="700" u="none" strike="noStrike">
                          <a:effectLst/>
                        </a:rPr>
                        <a:t>044AA90CE74E2ED3B6B0B0CFE93F8ED263B73050</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a:effectLst/>
                        </a:rPr>
                        <a:t>F11BDAE3EM86AE8</a:t>
                      </a:r>
                      <a:endParaRPr lang="en-US" sz="700" b="0" i="0" u="none" strike="noStrike">
                        <a:solidFill>
                          <a:srgbClr val="000000"/>
                        </a:solidFill>
                        <a:effectLst/>
                        <a:latin typeface="Calibri"/>
                      </a:endParaRPr>
                    </a:p>
                  </a:txBody>
                  <a:tcPr marL="6286" marR="6286" marT="6286" marB="0" anchor="b"/>
                </a:tc>
                <a:tc>
                  <a:txBody>
                    <a:bodyPr/>
                    <a:lstStyle/>
                    <a:p>
                      <a:pPr algn="l" fontAlgn="b"/>
                      <a:r>
                        <a:rPr lang="en-US" sz="700" u="none" strike="noStrike" dirty="0">
                          <a:effectLst/>
                        </a:rPr>
                        <a:t>J11EDAV3E</a:t>
                      </a:r>
                      <a:endParaRPr lang="en-US" sz="700" b="0" i="0" u="none" strike="noStrike" dirty="0">
                        <a:solidFill>
                          <a:srgbClr val="000000"/>
                        </a:solidFill>
                        <a:effectLst/>
                        <a:latin typeface="Calibri"/>
                      </a:endParaRPr>
                    </a:p>
                  </a:txBody>
                  <a:tcPr marL="6286" marR="6286" marT="6286" marB="0" anchor="b"/>
                </a:tc>
              </a:tr>
            </a:tbl>
          </a:graphicData>
        </a:graphic>
      </p:graphicFrame>
      <p:cxnSp>
        <p:nvCxnSpPr>
          <p:cNvPr id="7" name="Straight Arrow Connector 6"/>
          <p:cNvCxnSpPr/>
          <p:nvPr/>
        </p:nvCxnSpPr>
        <p:spPr>
          <a:xfrm flipH="1">
            <a:off x="2057400" y="1219200"/>
            <a:ext cx="3733800" cy="228600"/>
          </a:xfrm>
          <a:prstGeom prst="straightConnector1">
            <a:avLst/>
          </a:prstGeom>
          <a:ln w="22225">
            <a:solidFill>
              <a:srgbClr val="0070C0"/>
            </a:solidFill>
            <a:tailEnd type="arrow"/>
          </a:ln>
        </p:spPr>
        <p:style>
          <a:lnRef idx="1">
            <a:schemeClr val="dk1"/>
          </a:lnRef>
          <a:fillRef idx="0">
            <a:schemeClr val="dk1"/>
          </a:fillRef>
          <a:effectRef idx="0">
            <a:schemeClr val="dk1"/>
          </a:effectRef>
          <a:fontRef idx="minor">
            <a:schemeClr val="tx1"/>
          </a:fontRef>
        </p:style>
      </p:cxnSp>
      <p:cxnSp>
        <p:nvCxnSpPr>
          <p:cNvPr id="9" name="Straight Arrow Connector 8"/>
          <p:cNvCxnSpPr/>
          <p:nvPr/>
        </p:nvCxnSpPr>
        <p:spPr>
          <a:xfrm flipH="1">
            <a:off x="2057400" y="1219200"/>
            <a:ext cx="3733800" cy="838200"/>
          </a:xfrm>
          <a:prstGeom prst="straightConnector1">
            <a:avLst/>
          </a:prstGeom>
          <a:ln w="22225">
            <a:solidFill>
              <a:srgbClr val="0070C0"/>
            </a:solidFill>
            <a:tailEnd type="arrow"/>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5867400" y="990600"/>
            <a:ext cx="2552302" cy="369332"/>
          </a:xfrm>
          <a:prstGeom prst="rect">
            <a:avLst/>
          </a:prstGeom>
          <a:noFill/>
        </p:spPr>
        <p:txBody>
          <a:bodyPr wrap="none" rtlCol="0">
            <a:spAutoFit/>
          </a:bodyPr>
          <a:lstStyle/>
          <a:p>
            <a:r>
              <a:rPr lang="en-US" dirty="0" smtClean="0"/>
              <a:t>INTERNAL_ID is the same</a:t>
            </a:r>
            <a:endParaRPr lang="en-US" dirty="0"/>
          </a:p>
        </p:txBody>
      </p:sp>
      <p:cxnSp>
        <p:nvCxnSpPr>
          <p:cNvPr id="12" name="Straight Arrow Connector 11"/>
          <p:cNvCxnSpPr/>
          <p:nvPr/>
        </p:nvCxnSpPr>
        <p:spPr>
          <a:xfrm flipH="1" flipV="1">
            <a:off x="4572000" y="1447800"/>
            <a:ext cx="1219200" cy="95250"/>
          </a:xfrm>
          <a:prstGeom prst="straightConnector1">
            <a:avLst/>
          </a:prstGeom>
          <a:ln w="22225">
            <a:solidFill>
              <a:srgbClr val="FF0000"/>
            </a:solidFill>
            <a:tailEnd type="arrow"/>
          </a:ln>
        </p:spPr>
        <p:style>
          <a:lnRef idx="1">
            <a:schemeClr val="dk1"/>
          </a:lnRef>
          <a:fillRef idx="0">
            <a:schemeClr val="dk1"/>
          </a:fillRef>
          <a:effectRef idx="0">
            <a:schemeClr val="dk1"/>
          </a:effectRef>
          <a:fontRef idx="minor">
            <a:schemeClr val="tx1"/>
          </a:fontRef>
        </p:style>
      </p:cxnSp>
      <p:cxnSp>
        <p:nvCxnSpPr>
          <p:cNvPr id="15" name="Straight Arrow Connector 14"/>
          <p:cNvCxnSpPr/>
          <p:nvPr/>
        </p:nvCxnSpPr>
        <p:spPr>
          <a:xfrm flipH="1">
            <a:off x="4724400" y="1543050"/>
            <a:ext cx="1066800" cy="514350"/>
          </a:xfrm>
          <a:prstGeom prst="straightConnector1">
            <a:avLst/>
          </a:prstGeom>
          <a:ln w="22225">
            <a:solidFill>
              <a:srgbClr val="FF0000"/>
            </a:solidFill>
            <a:tailEnd type="arrow"/>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5871000" y="1359932"/>
            <a:ext cx="2033634" cy="369332"/>
          </a:xfrm>
          <a:prstGeom prst="rect">
            <a:avLst/>
          </a:prstGeom>
          <a:noFill/>
        </p:spPr>
        <p:txBody>
          <a:bodyPr wrap="none" rtlCol="0">
            <a:spAutoFit/>
          </a:bodyPr>
          <a:lstStyle/>
          <a:p>
            <a:r>
              <a:rPr lang="en-US" b="1" dirty="0" smtClean="0">
                <a:solidFill>
                  <a:srgbClr val="FF0000"/>
                </a:solidFill>
              </a:rPr>
              <a:t>LAST_NAME is NOT</a:t>
            </a:r>
            <a:endParaRPr lang="en-US" b="1" dirty="0">
              <a:solidFill>
                <a:srgbClr val="FF0000"/>
              </a:solidFill>
            </a:endParaRPr>
          </a:p>
        </p:txBody>
      </p:sp>
      <p:sp>
        <p:nvSpPr>
          <p:cNvPr id="19" name="TextBox 18"/>
          <p:cNvSpPr txBox="1"/>
          <p:nvPr/>
        </p:nvSpPr>
        <p:spPr>
          <a:xfrm>
            <a:off x="5509079" y="3098512"/>
            <a:ext cx="2926442" cy="584775"/>
          </a:xfrm>
          <a:prstGeom prst="rect">
            <a:avLst/>
          </a:prstGeom>
          <a:noFill/>
        </p:spPr>
        <p:txBody>
          <a:bodyPr wrap="none" rtlCol="0">
            <a:spAutoFit/>
          </a:bodyPr>
          <a:lstStyle/>
          <a:p>
            <a:r>
              <a:rPr lang="en-US" sz="3200" dirty="0" smtClean="0">
                <a:solidFill>
                  <a:srgbClr val="FFFF00"/>
                </a:solidFill>
              </a:rPr>
              <a:t>What do we do?</a:t>
            </a:r>
            <a:endParaRPr lang="en-US" sz="3200" dirty="0">
              <a:solidFill>
                <a:srgbClr val="FFFF00"/>
              </a:solidFill>
            </a:endParaRPr>
          </a:p>
        </p:txBody>
      </p:sp>
      <p:sp>
        <p:nvSpPr>
          <p:cNvPr id="20" name="TextBox 19"/>
          <p:cNvSpPr txBox="1"/>
          <p:nvPr/>
        </p:nvSpPr>
        <p:spPr>
          <a:xfrm>
            <a:off x="5257800" y="3690549"/>
            <a:ext cx="3231242" cy="1384995"/>
          </a:xfrm>
          <a:prstGeom prst="rect">
            <a:avLst/>
          </a:prstGeom>
          <a:noFill/>
        </p:spPr>
        <p:txBody>
          <a:bodyPr wrap="square" rtlCol="0">
            <a:spAutoFit/>
          </a:bodyPr>
          <a:lstStyle/>
          <a:p>
            <a:pPr algn="ctr"/>
            <a:r>
              <a:rPr lang="en-US" sz="2800" dirty="0" smtClean="0"/>
              <a:t>Statistical Log </a:t>
            </a:r>
            <a:r>
              <a:rPr lang="en-US" sz="2800" dirty="0"/>
              <a:t>A</a:t>
            </a:r>
            <a:r>
              <a:rPr lang="en-US" sz="2800" dirty="0" smtClean="0"/>
              <a:t>nalysis and Reduction</a:t>
            </a:r>
            <a:endParaRPr lang="en-US" sz="2800" dirty="0"/>
          </a:p>
        </p:txBody>
      </p:sp>
      <p:sp>
        <p:nvSpPr>
          <p:cNvPr id="21" name="TextBox 20"/>
          <p:cNvSpPr txBox="1"/>
          <p:nvPr/>
        </p:nvSpPr>
        <p:spPr>
          <a:xfrm>
            <a:off x="5257800" y="5181600"/>
            <a:ext cx="3429000" cy="1015663"/>
          </a:xfrm>
          <a:prstGeom prst="rect">
            <a:avLst/>
          </a:prstGeom>
          <a:noFill/>
        </p:spPr>
        <p:txBody>
          <a:bodyPr wrap="square" rtlCol="0">
            <a:spAutoFit/>
          </a:bodyPr>
          <a:lstStyle/>
          <a:p>
            <a:pPr algn="ctr"/>
            <a:r>
              <a:rPr lang="en-US" sz="2000" i="1" dirty="0" smtClean="0"/>
              <a:t>We dynamically build a new “virtual” record made up of “most likely” demographics </a:t>
            </a:r>
            <a:endParaRPr lang="en-US" sz="2000" i="1" dirty="0"/>
          </a:p>
        </p:txBody>
      </p:sp>
      <p:sp>
        <p:nvSpPr>
          <p:cNvPr id="13" name="TextBox 12"/>
          <p:cNvSpPr txBox="1"/>
          <p:nvPr/>
        </p:nvSpPr>
        <p:spPr>
          <a:xfrm>
            <a:off x="5181600" y="1847671"/>
            <a:ext cx="3667422" cy="1200329"/>
          </a:xfrm>
          <a:prstGeom prst="rect">
            <a:avLst/>
          </a:prstGeom>
          <a:noFill/>
        </p:spPr>
        <p:txBody>
          <a:bodyPr wrap="square" rtlCol="0">
            <a:spAutoFit/>
          </a:bodyPr>
          <a:lstStyle/>
          <a:p>
            <a:r>
              <a:rPr lang="en-US" dirty="0" smtClean="0"/>
              <a:t>Many agencies DO NOT have an Index of unique individuals. There can be many representations of that individual.</a:t>
            </a:r>
            <a:endParaRPr lang="en-US" dirty="0"/>
          </a:p>
        </p:txBody>
      </p:sp>
      <p:sp>
        <p:nvSpPr>
          <p:cNvPr id="2" name="Rectangle 1"/>
          <p:cNvSpPr/>
          <p:nvPr/>
        </p:nvSpPr>
        <p:spPr>
          <a:xfrm>
            <a:off x="266700" y="152400"/>
            <a:ext cx="8153002" cy="400110"/>
          </a:xfrm>
          <a:prstGeom prst="rect">
            <a:avLst/>
          </a:prstGeom>
        </p:spPr>
        <p:txBody>
          <a:bodyPr wrap="square">
            <a:spAutoFit/>
          </a:bodyPr>
          <a:lstStyle/>
          <a:p>
            <a:r>
              <a:rPr lang="en-US" sz="2000" b="1" dirty="0"/>
              <a:t>Cleaned and Encoded Matching Data (Internal ID, First and Last Name)</a:t>
            </a:r>
          </a:p>
        </p:txBody>
      </p:sp>
      <p:pic>
        <p:nvPicPr>
          <p:cNvPr id="16" name="Picture 9"/>
          <p:cNvPicPr>
            <a:picLocks noChangeAspect="1" noChangeArrowheads="1"/>
          </p:cNvPicPr>
          <p:nvPr/>
        </p:nvPicPr>
        <p:blipFill>
          <a:blip r:embed="rId2" cstate="print"/>
          <a:srcRect/>
          <a:stretch>
            <a:fillRect/>
          </a:stretch>
        </p:blipFill>
        <p:spPr bwMode="auto">
          <a:xfrm rot="2233358">
            <a:off x="454643" y="5821622"/>
            <a:ext cx="694015" cy="580827"/>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fld id="{34C092D6-8869-4133-9A16-3C1AEDD4B6B4}" type="slidenum">
              <a:rPr lang="en-US" smtClean="0"/>
              <a:t>41</a:t>
            </a:fld>
            <a:endParaRPr lang="en-US"/>
          </a:p>
        </p:txBody>
      </p:sp>
      <p:pic>
        <p:nvPicPr>
          <p:cNvPr id="17" name="Picture 10"/>
          <p:cNvPicPr>
            <a:picLocks noChangeAspect="1" noChangeArrowheads="1"/>
          </p:cNvPicPr>
          <p:nvPr/>
        </p:nvPicPr>
        <p:blipFill>
          <a:blip r:embed="rId3" cstate="print"/>
          <a:srcRect/>
          <a:stretch>
            <a:fillRect/>
          </a:stretch>
        </p:blipFill>
        <p:spPr bwMode="auto">
          <a:xfrm rot="1749979">
            <a:off x="118903" y="5994341"/>
            <a:ext cx="521672" cy="623680"/>
          </a:xfrm>
          <a:prstGeom prst="rect">
            <a:avLst/>
          </a:prstGeom>
          <a:noFill/>
          <a:ln w="9525">
            <a:noFill/>
            <a:miter lim="800000"/>
            <a:headEnd/>
            <a:tailEnd/>
          </a:ln>
        </p:spPr>
      </p:pic>
    </p:spTree>
    <p:extLst>
      <p:ext uri="{BB962C8B-B14F-4D97-AF65-F5344CB8AC3E}">
        <p14:creationId xmlns:p14="http://schemas.microsoft.com/office/powerpoint/2010/main" val="32180887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1"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par>
                          <p:cTn id="30" fill="hold">
                            <p:stCondLst>
                              <p:cond delay="500"/>
                            </p:stCondLst>
                            <p:childTnLst>
                              <p:par>
                                <p:cTn id="31" presetID="10" presetClass="entr" presetSubtype="0" fill="hold" grpId="0" nodeType="afterEffect">
                                  <p:stCondLst>
                                    <p:cond delay="300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childTnLst>
                          </p:cTn>
                        </p:par>
                        <p:par>
                          <p:cTn id="39" fill="hold">
                            <p:stCondLst>
                              <p:cond delay="500"/>
                            </p:stCondLst>
                            <p:childTnLst>
                              <p:par>
                                <p:cTn id="40" presetID="10" presetClass="entr" presetSubtype="0" fill="hold" grpId="0" nodeType="afterEffect">
                                  <p:stCondLst>
                                    <p:cond delay="200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par>
                          <p:cTn id="43" fill="hold">
                            <p:stCondLst>
                              <p:cond delay="3000"/>
                            </p:stCondLst>
                            <p:childTnLst>
                              <p:par>
                                <p:cTn id="44" presetID="10" presetClass="entr" presetSubtype="0" fill="hold" grpId="0" nodeType="afterEffect">
                                  <p:stCondLst>
                                    <p:cond delay="300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P spid="19" grpId="0"/>
      <p:bldP spid="20" grpId="0"/>
      <p:bldP spid="21" grpId="0"/>
      <p:bldP spid="13" grpId="0"/>
      <p:bldP spid="13"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85800" y="990600"/>
            <a:ext cx="25842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Blocking</a:t>
            </a:r>
            <a:endParaRPr lang="en-US" sz="1400" dirty="0"/>
          </a:p>
        </p:txBody>
      </p:sp>
      <p:sp>
        <p:nvSpPr>
          <p:cNvPr id="6" name="Rectangle 5"/>
          <p:cNvSpPr/>
          <p:nvPr/>
        </p:nvSpPr>
        <p:spPr>
          <a:xfrm>
            <a:off x="685800" y="2076450"/>
            <a:ext cx="25842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m and u Parameter Calculation</a:t>
            </a:r>
            <a:endParaRPr lang="en-US" sz="1400" dirty="0"/>
          </a:p>
        </p:txBody>
      </p:sp>
      <p:sp>
        <p:nvSpPr>
          <p:cNvPr id="7" name="Rectangle 6"/>
          <p:cNvSpPr/>
          <p:nvPr/>
        </p:nvSpPr>
        <p:spPr>
          <a:xfrm>
            <a:off x="685800" y="3162300"/>
            <a:ext cx="25842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Matching-Column Weight Calculations</a:t>
            </a:r>
            <a:endParaRPr lang="en-US" sz="1400" dirty="0"/>
          </a:p>
        </p:txBody>
      </p:sp>
      <p:sp>
        <p:nvSpPr>
          <p:cNvPr id="8" name="Rectangle 7"/>
          <p:cNvSpPr/>
          <p:nvPr/>
        </p:nvSpPr>
        <p:spPr>
          <a:xfrm>
            <a:off x="685800" y="4248150"/>
            <a:ext cx="25842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Match Scoring</a:t>
            </a:r>
            <a:endParaRPr lang="en-US" sz="1400" dirty="0"/>
          </a:p>
        </p:txBody>
      </p:sp>
      <p:sp>
        <p:nvSpPr>
          <p:cNvPr id="9" name="Rectangle 8"/>
          <p:cNvSpPr/>
          <p:nvPr/>
        </p:nvSpPr>
        <p:spPr>
          <a:xfrm>
            <a:off x="685800" y="5334000"/>
            <a:ext cx="25842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Linkage Determination</a:t>
            </a:r>
          </a:p>
          <a:p>
            <a:pPr algn="ctr"/>
            <a:r>
              <a:rPr lang="en-US" sz="1400" dirty="0" smtClean="0"/>
              <a:t>and addition to</a:t>
            </a:r>
            <a:br>
              <a:rPr lang="en-US" sz="1400" dirty="0" smtClean="0"/>
            </a:br>
            <a:r>
              <a:rPr lang="en-US" sz="1400" dirty="0" smtClean="0"/>
              <a:t>Linking Directory</a:t>
            </a:r>
            <a:endParaRPr lang="en-US" sz="1400" dirty="0"/>
          </a:p>
        </p:txBody>
      </p:sp>
      <p:sp>
        <p:nvSpPr>
          <p:cNvPr id="10" name="Rectangle 9"/>
          <p:cNvSpPr/>
          <p:nvPr/>
        </p:nvSpPr>
        <p:spPr>
          <a:xfrm>
            <a:off x="381000" y="145553"/>
            <a:ext cx="6858000" cy="400110"/>
          </a:xfrm>
          <a:prstGeom prst="rect">
            <a:avLst/>
          </a:prstGeom>
        </p:spPr>
        <p:txBody>
          <a:bodyPr wrap="square">
            <a:spAutoFit/>
          </a:bodyPr>
          <a:lstStyle/>
          <a:p>
            <a:r>
              <a:rPr lang="en-US" sz="2000" b="1" dirty="0"/>
              <a:t>Probabilistic Linkage Process (Creating a Linking Directory)</a:t>
            </a:r>
          </a:p>
        </p:txBody>
      </p:sp>
      <p:sp>
        <p:nvSpPr>
          <p:cNvPr id="11" name="Rectangle 10"/>
          <p:cNvSpPr/>
          <p:nvPr/>
        </p:nvSpPr>
        <p:spPr>
          <a:xfrm>
            <a:off x="381000" y="530423"/>
            <a:ext cx="6858000" cy="307777"/>
          </a:xfrm>
          <a:prstGeom prst="rect">
            <a:avLst/>
          </a:prstGeom>
        </p:spPr>
        <p:txBody>
          <a:bodyPr wrap="square">
            <a:spAutoFit/>
          </a:bodyPr>
          <a:lstStyle/>
          <a:p>
            <a:r>
              <a:rPr lang="en-US" sz="1400" b="1" dirty="0" smtClean="0"/>
              <a:t>(After we have a unique person index for each agency dataset)</a:t>
            </a:r>
            <a:endParaRPr lang="en-US" sz="1400" b="1" dirty="0"/>
          </a:p>
        </p:txBody>
      </p:sp>
      <p:sp>
        <p:nvSpPr>
          <p:cNvPr id="12" name="Rectangle 11"/>
          <p:cNvSpPr/>
          <p:nvPr/>
        </p:nvSpPr>
        <p:spPr>
          <a:xfrm>
            <a:off x="3581400" y="990600"/>
            <a:ext cx="5193280" cy="525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itchFamily="34" charset="0"/>
              <a:buChar char="•"/>
            </a:pPr>
            <a:r>
              <a:rPr lang="en-US" sz="2100" dirty="0" smtClean="0"/>
              <a:t>Matching a 10,000 record set against a 1,000,000 record set = 10 BILLION possible combinations to  analyze! </a:t>
            </a:r>
          </a:p>
          <a:p>
            <a:pPr marL="285750" indent="-285750">
              <a:buFont typeface="Arial" pitchFamily="34" charset="0"/>
              <a:buChar char="•"/>
            </a:pPr>
            <a:r>
              <a:rPr lang="en-US" sz="2100" dirty="0" smtClean="0">
                <a:solidFill>
                  <a:schemeClr val="bg1">
                    <a:lumMod val="95000"/>
                    <a:lumOff val="5000"/>
                  </a:schemeClr>
                </a:solidFill>
              </a:rPr>
              <a:t>It will take many hours/days</a:t>
            </a:r>
          </a:p>
          <a:p>
            <a:pPr marL="285750" indent="-285750">
              <a:buFont typeface="Arial" pitchFamily="34" charset="0"/>
              <a:buChar char="•"/>
            </a:pPr>
            <a:r>
              <a:rPr lang="en-US" sz="2100" dirty="0" smtClean="0"/>
              <a:t>However, we know there can only be at most 10,000 -- Big waste of time and resources</a:t>
            </a:r>
          </a:p>
          <a:p>
            <a:pPr marL="285750" indent="-285750">
              <a:buFont typeface="Arial" pitchFamily="34" charset="0"/>
              <a:buChar char="•"/>
            </a:pPr>
            <a:r>
              <a:rPr lang="en-US" sz="2100" dirty="0" smtClean="0">
                <a:solidFill>
                  <a:schemeClr val="bg1">
                    <a:lumMod val="95000"/>
                    <a:lumOff val="5000"/>
                  </a:schemeClr>
                </a:solidFill>
              </a:rPr>
              <a:t>Instead, we block, aka “pre-match”, on differing criteria, like last name, birth month, etc.. This usually cuts down possible combinations into the 10k-100k range – much better!</a:t>
            </a:r>
          </a:p>
          <a:p>
            <a:pPr marL="285750" indent="-285750">
              <a:buFont typeface="Arial" pitchFamily="34" charset="0"/>
              <a:buChar char="•"/>
            </a:pPr>
            <a:r>
              <a:rPr lang="en-US" sz="2100" dirty="0" smtClean="0"/>
              <a:t>We block on many different criteria combinations in case one blocking scheme misses a match (e.g. because of misspellings) </a:t>
            </a:r>
            <a:endParaRPr lang="en-US" sz="2100" dirty="0"/>
          </a:p>
        </p:txBody>
      </p:sp>
      <p:sp>
        <p:nvSpPr>
          <p:cNvPr id="14" name="Rectangle 13"/>
          <p:cNvSpPr/>
          <p:nvPr/>
        </p:nvSpPr>
        <p:spPr>
          <a:xfrm>
            <a:off x="3581400" y="990600"/>
            <a:ext cx="5193280" cy="525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itchFamily="34" charset="0"/>
              <a:buChar char="•"/>
            </a:pPr>
            <a:endParaRPr lang="en-US" sz="2100" dirty="0"/>
          </a:p>
          <a:p>
            <a:pPr marL="285750" indent="-285750">
              <a:buFont typeface="Arial" pitchFamily="34" charset="0"/>
              <a:buChar char="•"/>
            </a:pPr>
            <a:endParaRPr lang="en-US" sz="2100" dirty="0" smtClean="0"/>
          </a:p>
          <a:p>
            <a:pPr marL="285750" indent="-285750">
              <a:buFont typeface="Arial" pitchFamily="34" charset="0"/>
              <a:buChar char="•"/>
            </a:pPr>
            <a:r>
              <a:rPr lang="en-US" sz="2100" dirty="0" smtClean="0"/>
              <a:t>The </a:t>
            </a:r>
            <a:r>
              <a:rPr lang="en-US" sz="2100" dirty="0"/>
              <a:t>m probability (quality) </a:t>
            </a:r>
            <a:r>
              <a:rPr lang="en-US" sz="2100" dirty="0" smtClean="0"/>
              <a:t>-- if </a:t>
            </a:r>
            <a:r>
              <a:rPr lang="en-US" sz="2100" dirty="0"/>
              <a:t>we have two records that we know match, then all of the paired field values should, in a perfect world, match. If some of the fields don’t match, then we have some degree of quality/reliability problem with those fields</a:t>
            </a:r>
            <a:r>
              <a:rPr lang="en-US" sz="2100" dirty="0" smtClean="0"/>
              <a:t>.</a:t>
            </a:r>
          </a:p>
          <a:p>
            <a:pPr marL="285750" indent="-285750">
              <a:buFont typeface="Arial" pitchFamily="34" charset="0"/>
              <a:buChar char="•"/>
            </a:pPr>
            <a:r>
              <a:rPr lang="en-US" sz="2100" dirty="0">
                <a:solidFill>
                  <a:schemeClr val="bg1">
                    <a:lumMod val="95000"/>
                    <a:lumOff val="5000"/>
                  </a:schemeClr>
                </a:solidFill>
              </a:rPr>
              <a:t>The u probability (commonness) </a:t>
            </a:r>
            <a:r>
              <a:rPr lang="en-US" sz="2100" dirty="0" smtClean="0">
                <a:solidFill>
                  <a:schemeClr val="bg1">
                    <a:lumMod val="95000"/>
                    <a:lumOff val="5000"/>
                  </a:schemeClr>
                </a:solidFill>
              </a:rPr>
              <a:t>-- if </a:t>
            </a:r>
            <a:r>
              <a:rPr lang="en-US" sz="2100" dirty="0">
                <a:solidFill>
                  <a:schemeClr val="bg1">
                    <a:lumMod val="95000"/>
                    <a:lumOff val="5000"/>
                  </a:schemeClr>
                </a:solidFill>
              </a:rPr>
              <a:t>we have two records that we know don’t match, how likely is it that the values in a particular field pairing (e.g. “City”) will match anyway (because of the relative commonness of the values)? </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1" y="1066800"/>
            <a:ext cx="2724150"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1383833"/>
            <a:ext cx="2724150"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ectangle 18"/>
          <p:cNvSpPr/>
          <p:nvPr/>
        </p:nvSpPr>
        <p:spPr>
          <a:xfrm>
            <a:off x="3581400" y="1004570"/>
            <a:ext cx="5193280" cy="525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itchFamily="34" charset="0"/>
              <a:buChar char="•"/>
            </a:pPr>
            <a:r>
              <a:rPr lang="en-US" sz="2100" dirty="0" smtClean="0"/>
              <a:t>Matching, Weighting and Scoring</a:t>
            </a:r>
          </a:p>
          <a:p>
            <a:pPr marL="742950" lvl="1" indent="-285750">
              <a:buFont typeface="Arial" pitchFamily="34" charset="0"/>
              <a:buChar char="•"/>
            </a:pPr>
            <a:r>
              <a:rPr lang="en-US" sz="2100" dirty="0" smtClean="0">
                <a:solidFill>
                  <a:schemeClr val="bg1">
                    <a:lumMod val="95000"/>
                    <a:lumOff val="5000"/>
                  </a:schemeClr>
                </a:solidFill>
              </a:rPr>
              <a:t>Weights for matches and non-matches are applied, and scores are summed</a:t>
            </a:r>
            <a:endParaRPr lang="en-US" sz="2100" dirty="0">
              <a:solidFill>
                <a:schemeClr val="bg1">
                  <a:lumMod val="95000"/>
                  <a:lumOff val="5000"/>
                </a:schemeClr>
              </a:solidFill>
            </a:endParaRPr>
          </a:p>
        </p:txBody>
      </p:sp>
      <p:graphicFrame>
        <p:nvGraphicFramePr>
          <p:cNvPr id="16" name="Table 15"/>
          <p:cNvGraphicFramePr>
            <a:graphicFrameLocks noGrp="1"/>
          </p:cNvGraphicFramePr>
          <p:nvPr>
            <p:extLst>
              <p:ext uri="{D42A27DB-BD31-4B8C-83A1-F6EECF244321}">
                <p14:modId xmlns:p14="http://schemas.microsoft.com/office/powerpoint/2010/main" val="678907168"/>
              </p:ext>
            </p:extLst>
          </p:nvPr>
        </p:nvGraphicFramePr>
        <p:xfrm>
          <a:off x="3777743" y="2133600"/>
          <a:ext cx="4800593" cy="3733800"/>
        </p:xfrm>
        <a:graphic>
          <a:graphicData uri="http://schemas.openxmlformats.org/drawingml/2006/table">
            <a:tbl>
              <a:tblPr>
                <a:tableStyleId>{5C22544A-7EE6-4342-B048-85BDC9FD1C3A}</a:tableStyleId>
              </a:tblPr>
              <a:tblGrid>
                <a:gridCol w="782893"/>
                <a:gridCol w="714068"/>
                <a:gridCol w="412954"/>
                <a:gridCol w="412954"/>
                <a:gridCol w="412954"/>
                <a:gridCol w="412954"/>
                <a:gridCol w="412954"/>
                <a:gridCol w="412954"/>
                <a:gridCol w="412954"/>
                <a:gridCol w="412954"/>
              </a:tblGrid>
              <a:tr h="190500">
                <a:tc>
                  <a:txBody>
                    <a:bodyPr/>
                    <a:lstStyle/>
                    <a:p>
                      <a:pPr algn="l" fontAlgn="b"/>
                      <a:r>
                        <a:rPr lang="en-US" sz="800" u="none" strike="noStrike" dirty="0">
                          <a:effectLst/>
                        </a:rPr>
                        <a:t>DS_1_UNQ_ID</a:t>
                      </a:r>
                      <a:endParaRPr lang="en-US" sz="800" b="0" i="0" u="none" strike="noStrike" dirty="0">
                        <a:solidFill>
                          <a:srgbClr val="000000"/>
                        </a:solidFill>
                        <a:effectLst/>
                        <a:latin typeface="Calibri"/>
                      </a:endParaRPr>
                    </a:p>
                  </a:txBody>
                  <a:tcPr marL="9525" marR="9525" marT="9525" marB="0" anchor="b"/>
                </a:tc>
                <a:tc>
                  <a:txBody>
                    <a:bodyPr/>
                    <a:lstStyle/>
                    <a:p>
                      <a:pPr algn="l" fontAlgn="b"/>
                      <a:r>
                        <a:rPr lang="en-US" sz="800" u="none" strike="noStrike">
                          <a:effectLst/>
                        </a:rPr>
                        <a:t>DS_2_UNQ_ID</a:t>
                      </a:r>
                      <a:endParaRPr lang="en-US" sz="800" b="0" i="0" u="none" strike="noStrike">
                        <a:solidFill>
                          <a:srgbClr val="000000"/>
                        </a:solidFill>
                        <a:effectLst/>
                        <a:latin typeface="Calibri"/>
                      </a:endParaRPr>
                    </a:p>
                  </a:txBody>
                  <a:tcPr marL="9525" marR="9525" marT="9525" marB="0" anchor="b"/>
                </a:tc>
                <a:tc>
                  <a:txBody>
                    <a:bodyPr/>
                    <a:lstStyle/>
                    <a:p>
                      <a:pPr algn="l" fontAlgn="b"/>
                      <a:r>
                        <a:rPr lang="en-US" sz="800" u="none" strike="noStrike">
                          <a:effectLst/>
                        </a:rPr>
                        <a:t>LN_MATCH</a:t>
                      </a:r>
                      <a:endParaRPr lang="en-US" sz="800" b="0" i="0" u="none" strike="noStrike">
                        <a:solidFill>
                          <a:srgbClr val="000000"/>
                        </a:solidFill>
                        <a:effectLst/>
                        <a:latin typeface="Calibri"/>
                      </a:endParaRPr>
                    </a:p>
                  </a:txBody>
                  <a:tcPr marL="9525" marR="9525" marT="9525" marB="0" anchor="b"/>
                </a:tc>
                <a:tc>
                  <a:txBody>
                    <a:bodyPr/>
                    <a:lstStyle/>
                    <a:p>
                      <a:pPr algn="l" fontAlgn="b"/>
                      <a:r>
                        <a:rPr lang="en-US" sz="800" u="none" strike="noStrike">
                          <a:effectLst/>
                        </a:rPr>
                        <a:t>FN_MATCH</a:t>
                      </a:r>
                      <a:endParaRPr lang="en-US" sz="800" b="0" i="0" u="none" strike="noStrike">
                        <a:solidFill>
                          <a:srgbClr val="000000"/>
                        </a:solidFill>
                        <a:effectLst/>
                        <a:latin typeface="Calibri"/>
                      </a:endParaRPr>
                    </a:p>
                  </a:txBody>
                  <a:tcPr marL="9525" marR="9525" marT="9525" marB="0" anchor="b"/>
                </a:tc>
                <a:tc>
                  <a:txBody>
                    <a:bodyPr/>
                    <a:lstStyle/>
                    <a:p>
                      <a:pPr algn="l" fontAlgn="b"/>
                      <a:r>
                        <a:rPr lang="en-US" sz="800" u="none" strike="noStrike">
                          <a:effectLst/>
                        </a:rPr>
                        <a:t>BD_MATCH</a:t>
                      </a:r>
                      <a:endParaRPr lang="en-US" sz="800" b="0" i="0" u="none" strike="noStrike">
                        <a:solidFill>
                          <a:srgbClr val="000000"/>
                        </a:solidFill>
                        <a:effectLst/>
                        <a:latin typeface="Calibri"/>
                      </a:endParaRPr>
                    </a:p>
                  </a:txBody>
                  <a:tcPr marL="9525" marR="9525" marT="9525" marB="0" anchor="b"/>
                </a:tc>
                <a:tc>
                  <a:txBody>
                    <a:bodyPr/>
                    <a:lstStyle/>
                    <a:p>
                      <a:pPr algn="l" fontAlgn="b"/>
                      <a:r>
                        <a:rPr lang="en-US" sz="800" u="none" strike="noStrike">
                          <a:effectLst/>
                        </a:rPr>
                        <a:t>BM_MATCH</a:t>
                      </a:r>
                      <a:endParaRPr lang="en-US" sz="800" b="0" i="0" u="none" strike="noStrike">
                        <a:solidFill>
                          <a:srgbClr val="000000"/>
                        </a:solidFill>
                        <a:effectLst/>
                        <a:latin typeface="Calibri"/>
                      </a:endParaRPr>
                    </a:p>
                  </a:txBody>
                  <a:tcPr marL="9525" marR="9525" marT="9525" marB="0" anchor="b"/>
                </a:tc>
                <a:tc>
                  <a:txBody>
                    <a:bodyPr/>
                    <a:lstStyle/>
                    <a:p>
                      <a:pPr algn="l" fontAlgn="b"/>
                      <a:r>
                        <a:rPr lang="en-US" sz="800" u="none" strike="noStrike">
                          <a:effectLst/>
                        </a:rPr>
                        <a:t>BY_MATCH</a:t>
                      </a:r>
                      <a:endParaRPr lang="en-US" sz="800" b="0" i="0" u="none" strike="noStrike">
                        <a:solidFill>
                          <a:srgbClr val="000000"/>
                        </a:solidFill>
                        <a:effectLst/>
                        <a:latin typeface="Calibri"/>
                      </a:endParaRPr>
                    </a:p>
                  </a:txBody>
                  <a:tcPr marL="9525" marR="9525" marT="9525" marB="0" anchor="b"/>
                </a:tc>
                <a:tc>
                  <a:txBody>
                    <a:bodyPr/>
                    <a:lstStyle/>
                    <a:p>
                      <a:pPr algn="l" fontAlgn="b"/>
                      <a:r>
                        <a:rPr lang="en-US" sz="800" u="none" strike="noStrike">
                          <a:effectLst/>
                        </a:rPr>
                        <a:t>G_MATCH</a:t>
                      </a:r>
                      <a:endParaRPr lang="en-US" sz="800" b="0" i="0" u="none" strike="noStrike">
                        <a:solidFill>
                          <a:srgbClr val="000000"/>
                        </a:solidFill>
                        <a:effectLst/>
                        <a:latin typeface="Calibri"/>
                      </a:endParaRPr>
                    </a:p>
                  </a:txBody>
                  <a:tcPr marL="9525" marR="9525" marT="9525" marB="0" anchor="b"/>
                </a:tc>
                <a:tc>
                  <a:txBody>
                    <a:bodyPr/>
                    <a:lstStyle/>
                    <a:p>
                      <a:pPr algn="l" fontAlgn="b"/>
                      <a:r>
                        <a:rPr lang="en-US" sz="800" u="none" strike="noStrike">
                          <a:effectLst/>
                        </a:rPr>
                        <a:t>F_MATCH</a:t>
                      </a:r>
                      <a:endParaRPr lang="en-US" sz="800" b="0" i="0" u="none" strike="noStrike">
                        <a:solidFill>
                          <a:srgbClr val="000000"/>
                        </a:solidFill>
                        <a:effectLst/>
                        <a:latin typeface="Calibri"/>
                      </a:endParaRPr>
                    </a:p>
                  </a:txBody>
                  <a:tcPr marL="9525" marR="9525" marT="9525" marB="0" anchor="b"/>
                </a:tc>
                <a:tc>
                  <a:txBody>
                    <a:bodyPr/>
                    <a:lstStyle/>
                    <a:p>
                      <a:pPr algn="l" fontAlgn="b"/>
                      <a:r>
                        <a:rPr lang="en-US" sz="800" u="none" strike="noStrike">
                          <a:effectLst/>
                        </a:rPr>
                        <a:t>SCORE</a:t>
                      </a:r>
                      <a:endParaRPr lang="en-US" sz="800" b="0" i="0" u="none" strike="noStrike">
                        <a:solidFill>
                          <a:srgbClr val="000000"/>
                        </a:solidFill>
                        <a:effectLst/>
                        <a:latin typeface="Calibri"/>
                      </a:endParaRPr>
                    </a:p>
                  </a:txBody>
                  <a:tcPr marL="9525" marR="9525" marT="9525" marB="0" anchor="b"/>
                </a:tc>
              </a:tr>
              <a:tr h="190500">
                <a:tc>
                  <a:txBody>
                    <a:bodyPr/>
                    <a:lstStyle/>
                    <a:p>
                      <a:pPr algn="l" fontAlgn="b"/>
                      <a:r>
                        <a:rPr lang="en-US" sz="800" u="none" strike="noStrike">
                          <a:effectLst/>
                        </a:rPr>
                        <a:t>4688B2133F14C8199823C840337215AB3D3B29E9</a:t>
                      </a:r>
                      <a:endParaRPr lang="en-US" sz="800" b="0" i="0" u="none" strike="noStrike">
                        <a:solidFill>
                          <a:srgbClr val="000000"/>
                        </a:solidFill>
                        <a:effectLst/>
                        <a:latin typeface="Calibri"/>
                      </a:endParaRPr>
                    </a:p>
                  </a:txBody>
                  <a:tcPr marL="9525" marR="9525" marT="9525" marB="0" anchor="b"/>
                </a:tc>
                <a:tc>
                  <a:txBody>
                    <a:bodyPr/>
                    <a:lstStyle/>
                    <a:p>
                      <a:pPr algn="l" fontAlgn="b"/>
                      <a:r>
                        <a:rPr lang="en-US" sz="800" u="none" strike="noStrike">
                          <a:effectLst/>
                        </a:rPr>
                        <a:t>2E56D712A3D067F72AC8F55369955C07AD9883A7</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-0.32863</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-0.38268</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4.860003</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3.558016</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3.111244</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dirty="0">
                          <a:effectLst/>
                        </a:rPr>
                        <a:t>0</a:t>
                      </a:r>
                      <a:endParaRPr lang="en-US" sz="800" b="0" i="0" u="none" strike="noStrike" dirty="0">
                        <a:solidFill>
                          <a:srgbClr val="000000"/>
                        </a:solidFill>
                        <a:effectLst/>
                        <a:latin typeface="Calibri"/>
                      </a:endParaRPr>
                    </a:p>
                  </a:txBody>
                  <a:tcPr marL="9525" marR="9525" marT="9525" marB="0" anchor="b"/>
                </a:tc>
                <a:tc>
                  <a:txBody>
                    <a:bodyPr/>
                    <a:lstStyle/>
                    <a:p>
                      <a:pPr algn="r" fontAlgn="b"/>
                      <a:r>
                        <a:rPr lang="en-US" sz="800" u="none" strike="noStrike">
                          <a:effectLst/>
                        </a:rPr>
                        <a:t>4.827663</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15.64562</a:t>
                      </a:r>
                      <a:endParaRPr lang="en-US" sz="800" b="0" i="0" u="none" strike="noStrike">
                        <a:solidFill>
                          <a:srgbClr val="000000"/>
                        </a:solidFill>
                        <a:effectLst/>
                        <a:latin typeface="Calibri"/>
                      </a:endParaRPr>
                    </a:p>
                  </a:txBody>
                  <a:tcPr marL="9525" marR="9525" marT="9525" marB="0" anchor="b"/>
                </a:tc>
              </a:tr>
              <a:tr h="190500">
                <a:tc>
                  <a:txBody>
                    <a:bodyPr/>
                    <a:lstStyle/>
                    <a:p>
                      <a:pPr algn="l" fontAlgn="b"/>
                      <a:r>
                        <a:rPr lang="en-US" sz="800" u="none" strike="noStrike">
                          <a:effectLst/>
                        </a:rPr>
                        <a:t>010CE606E5377BE06E5A8CAFB744469FC8AD294B</a:t>
                      </a:r>
                      <a:endParaRPr lang="en-US" sz="800" b="0" i="0" u="none" strike="noStrike">
                        <a:solidFill>
                          <a:srgbClr val="000000"/>
                        </a:solidFill>
                        <a:effectLst/>
                        <a:latin typeface="Calibri"/>
                      </a:endParaRPr>
                    </a:p>
                  </a:txBody>
                  <a:tcPr marL="9525" marR="9525" marT="9525" marB="0" anchor="b"/>
                </a:tc>
                <a:tc>
                  <a:txBody>
                    <a:bodyPr/>
                    <a:lstStyle/>
                    <a:p>
                      <a:pPr algn="l" fontAlgn="b"/>
                      <a:r>
                        <a:rPr lang="en-US" sz="800" u="none" strike="noStrike">
                          <a:effectLst/>
                        </a:rPr>
                        <a:t>2F71159DC11FF41501CA566BB09226FDA33176EF</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-0.32863</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-0.38268</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4.860003</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3.558016</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3.111244</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0</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-2.63347</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8.184482</a:t>
                      </a:r>
                      <a:endParaRPr lang="en-US" sz="800" b="0" i="0" u="none" strike="noStrike">
                        <a:solidFill>
                          <a:srgbClr val="000000"/>
                        </a:solidFill>
                        <a:effectLst/>
                        <a:latin typeface="Calibri"/>
                      </a:endParaRPr>
                    </a:p>
                  </a:txBody>
                  <a:tcPr marL="9525" marR="9525" marT="9525" marB="0" anchor="b"/>
                </a:tc>
              </a:tr>
              <a:tr h="190500">
                <a:tc>
                  <a:txBody>
                    <a:bodyPr/>
                    <a:lstStyle/>
                    <a:p>
                      <a:pPr algn="l" fontAlgn="b"/>
                      <a:r>
                        <a:rPr lang="en-US" sz="800" u="none" strike="noStrike">
                          <a:effectLst/>
                        </a:rPr>
                        <a:t>23F83BEFE63B2CD834F9321CC101775CA45ADE68</a:t>
                      </a:r>
                      <a:endParaRPr lang="en-US" sz="800" b="0" i="0" u="none" strike="noStrike">
                        <a:solidFill>
                          <a:srgbClr val="000000"/>
                        </a:solidFill>
                        <a:effectLst/>
                        <a:latin typeface="Calibri"/>
                      </a:endParaRPr>
                    </a:p>
                  </a:txBody>
                  <a:tcPr marL="9525" marR="9525" marT="9525" marB="0" anchor="b"/>
                </a:tc>
                <a:tc>
                  <a:txBody>
                    <a:bodyPr/>
                    <a:lstStyle/>
                    <a:p>
                      <a:pPr algn="l" fontAlgn="b"/>
                      <a:r>
                        <a:rPr lang="en-US" sz="800" u="none" strike="noStrike">
                          <a:effectLst/>
                        </a:rPr>
                        <a:t>0567FD2B0C73D17B0BF6557760B7D25A6C989C6B</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-0.32863</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-0.38268</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4.860003</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3.558016</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3.111244</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0</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4.827663</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15.64562</a:t>
                      </a:r>
                      <a:endParaRPr lang="en-US" sz="800" b="0" i="0" u="none" strike="noStrike">
                        <a:solidFill>
                          <a:srgbClr val="000000"/>
                        </a:solidFill>
                        <a:effectLst/>
                        <a:latin typeface="Calibri"/>
                      </a:endParaRPr>
                    </a:p>
                  </a:txBody>
                  <a:tcPr marL="9525" marR="9525" marT="9525" marB="0" anchor="b"/>
                </a:tc>
              </a:tr>
              <a:tr h="190500">
                <a:tc>
                  <a:txBody>
                    <a:bodyPr/>
                    <a:lstStyle/>
                    <a:p>
                      <a:pPr algn="l" fontAlgn="b"/>
                      <a:r>
                        <a:rPr lang="en-US" sz="800" u="none" strike="noStrike">
                          <a:effectLst/>
                        </a:rPr>
                        <a:t>89B297C9C6B6B0A08B624E93B66CA72A0D66FF2E</a:t>
                      </a:r>
                      <a:endParaRPr lang="en-US" sz="800" b="0" i="0" u="none" strike="noStrike">
                        <a:solidFill>
                          <a:srgbClr val="000000"/>
                        </a:solidFill>
                        <a:effectLst/>
                        <a:latin typeface="Calibri"/>
                      </a:endParaRPr>
                    </a:p>
                  </a:txBody>
                  <a:tcPr marL="9525" marR="9525" marT="9525" marB="0" anchor="b"/>
                </a:tc>
                <a:tc>
                  <a:txBody>
                    <a:bodyPr/>
                    <a:lstStyle/>
                    <a:p>
                      <a:pPr algn="l" fontAlgn="b"/>
                      <a:r>
                        <a:rPr lang="en-US" sz="800" u="none" strike="noStrike">
                          <a:effectLst/>
                        </a:rPr>
                        <a:t>15E8F1EF7836B73B217EF9D15F20A3571E033324</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1.374464</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-0.38268</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4.860003</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3.558016</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3.111244</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0</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4.827663</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17.34871</a:t>
                      </a:r>
                      <a:endParaRPr lang="en-US" sz="800" b="0" i="0" u="none" strike="noStrike">
                        <a:solidFill>
                          <a:srgbClr val="000000"/>
                        </a:solidFill>
                        <a:effectLst/>
                        <a:latin typeface="Calibri"/>
                      </a:endParaRPr>
                    </a:p>
                  </a:txBody>
                  <a:tcPr marL="9525" marR="9525" marT="9525" marB="0" anchor="b"/>
                </a:tc>
              </a:tr>
              <a:tr h="190500">
                <a:tc>
                  <a:txBody>
                    <a:bodyPr/>
                    <a:lstStyle/>
                    <a:p>
                      <a:pPr algn="l" fontAlgn="b"/>
                      <a:r>
                        <a:rPr lang="en-US" sz="800" u="none" strike="noStrike">
                          <a:effectLst/>
                        </a:rPr>
                        <a:t>020CE2F16598957659AE2A7D3B49D1638693422C</a:t>
                      </a:r>
                      <a:endParaRPr lang="en-US" sz="800" b="0" i="0" u="none" strike="noStrike">
                        <a:solidFill>
                          <a:srgbClr val="000000"/>
                        </a:solidFill>
                        <a:effectLst/>
                        <a:latin typeface="Calibri"/>
                      </a:endParaRPr>
                    </a:p>
                  </a:txBody>
                  <a:tcPr marL="9525" marR="9525" marT="9525" marB="0" anchor="b"/>
                </a:tc>
                <a:tc>
                  <a:txBody>
                    <a:bodyPr/>
                    <a:lstStyle/>
                    <a:p>
                      <a:pPr algn="l" fontAlgn="b"/>
                      <a:r>
                        <a:rPr lang="en-US" sz="800" u="none" strike="noStrike">
                          <a:effectLst/>
                        </a:rPr>
                        <a:t>1C42EB0E1FBA6D06F47C4A0D7D5EA6C89CC21B5B</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1.374464</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2.083825</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4.860003</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3.558016</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3.111244</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0</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4.827663</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19.81521</a:t>
                      </a:r>
                      <a:endParaRPr lang="en-US" sz="800" b="0" i="0" u="none" strike="noStrike">
                        <a:solidFill>
                          <a:srgbClr val="000000"/>
                        </a:solidFill>
                        <a:effectLst/>
                        <a:latin typeface="Calibri"/>
                      </a:endParaRPr>
                    </a:p>
                  </a:txBody>
                  <a:tcPr marL="9525" marR="9525" marT="9525" marB="0" anchor="b"/>
                </a:tc>
              </a:tr>
              <a:tr h="190500">
                <a:tc>
                  <a:txBody>
                    <a:bodyPr/>
                    <a:lstStyle/>
                    <a:p>
                      <a:pPr algn="l" fontAlgn="b"/>
                      <a:r>
                        <a:rPr lang="en-US" sz="800" u="none" strike="noStrike">
                          <a:effectLst/>
                        </a:rPr>
                        <a:t>86EE156D74C29DF4DDAC621F86CC9E0BC8CA0BD6</a:t>
                      </a:r>
                      <a:endParaRPr lang="en-US" sz="800" b="0" i="0" u="none" strike="noStrike">
                        <a:solidFill>
                          <a:srgbClr val="000000"/>
                        </a:solidFill>
                        <a:effectLst/>
                        <a:latin typeface="Calibri"/>
                      </a:endParaRPr>
                    </a:p>
                  </a:txBody>
                  <a:tcPr marL="9525" marR="9525" marT="9525" marB="0" anchor="b"/>
                </a:tc>
                <a:tc>
                  <a:txBody>
                    <a:bodyPr/>
                    <a:lstStyle/>
                    <a:p>
                      <a:pPr algn="l" fontAlgn="b"/>
                      <a:r>
                        <a:rPr lang="en-US" sz="800" u="none" strike="noStrike">
                          <a:effectLst/>
                        </a:rPr>
                        <a:t>0DED671A93276C5BCEBC0BCBB915159320365B33</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-0.32863</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-0.38268</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4.860003</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3.558016</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3.111244</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0</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4.827663</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15.64562</a:t>
                      </a:r>
                      <a:endParaRPr lang="en-US" sz="800" b="0" i="0" u="none" strike="noStrike">
                        <a:solidFill>
                          <a:srgbClr val="000000"/>
                        </a:solidFill>
                        <a:effectLst/>
                        <a:latin typeface="Calibri"/>
                      </a:endParaRPr>
                    </a:p>
                  </a:txBody>
                  <a:tcPr marL="9525" marR="9525" marT="9525" marB="0" anchor="b"/>
                </a:tc>
              </a:tr>
              <a:tr h="190500">
                <a:tc>
                  <a:txBody>
                    <a:bodyPr/>
                    <a:lstStyle/>
                    <a:p>
                      <a:pPr algn="l" fontAlgn="b"/>
                      <a:r>
                        <a:rPr lang="en-US" sz="800" u="none" strike="noStrike">
                          <a:effectLst/>
                        </a:rPr>
                        <a:t>DD3DFB0CDEDD9F076DCB613AC81BC0EB0A1266ED</a:t>
                      </a:r>
                      <a:endParaRPr lang="en-US" sz="800" b="0" i="0" u="none" strike="noStrike">
                        <a:solidFill>
                          <a:srgbClr val="000000"/>
                        </a:solidFill>
                        <a:effectLst/>
                        <a:latin typeface="Calibri"/>
                      </a:endParaRPr>
                    </a:p>
                  </a:txBody>
                  <a:tcPr marL="9525" marR="9525" marT="9525" marB="0" anchor="b"/>
                </a:tc>
                <a:tc>
                  <a:txBody>
                    <a:bodyPr/>
                    <a:lstStyle/>
                    <a:p>
                      <a:pPr algn="l" fontAlgn="b"/>
                      <a:r>
                        <a:rPr lang="en-US" sz="800" u="none" strike="noStrike">
                          <a:effectLst/>
                        </a:rPr>
                        <a:t>0D55B49A56B0F8FA9A9C5140400C564B4E2AB9E7</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1.374464</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-0.38268</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4.860003</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3.558016</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3.111244</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0</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a:effectLst/>
                        </a:rPr>
                        <a:t>4.827663</a:t>
                      </a:r>
                      <a:endParaRPr lang="en-US" sz="800" b="0" i="0" u="none" strike="noStrike">
                        <a:solidFill>
                          <a:srgbClr val="000000"/>
                        </a:solidFill>
                        <a:effectLst/>
                        <a:latin typeface="Calibri"/>
                      </a:endParaRPr>
                    </a:p>
                  </a:txBody>
                  <a:tcPr marL="9525" marR="9525" marT="9525" marB="0" anchor="b"/>
                </a:tc>
                <a:tc>
                  <a:txBody>
                    <a:bodyPr/>
                    <a:lstStyle/>
                    <a:p>
                      <a:pPr algn="r" fontAlgn="b"/>
                      <a:r>
                        <a:rPr lang="en-US" sz="800" u="none" strike="noStrike" dirty="0">
                          <a:effectLst/>
                        </a:rPr>
                        <a:t>17.34871</a:t>
                      </a:r>
                      <a:endParaRPr lang="en-US" sz="800" b="0" i="0" u="none" strike="noStrike" dirty="0">
                        <a:solidFill>
                          <a:srgbClr val="000000"/>
                        </a:solidFill>
                        <a:effectLst/>
                        <a:latin typeface="Calibri"/>
                      </a:endParaRPr>
                    </a:p>
                  </a:txBody>
                  <a:tcPr marL="9525" marR="9525" marT="9525" marB="0" anchor="b"/>
                </a:tc>
              </a:tr>
            </a:tbl>
          </a:graphicData>
        </a:graphic>
      </p:graphicFrame>
      <p:sp>
        <p:nvSpPr>
          <p:cNvPr id="22" name="Rectangle 21"/>
          <p:cNvSpPr/>
          <p:nvPr/>
        </p:nvSpPr>
        <p:spPr>
          <a:xfrm>
            <a:off x="3581400" y="990600"/>
            <a:ext cx="5193280" cy="525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itchFamily="34" charset="0"/>
              <a:buChar char="•"/>
            </a:pPr>
            <a:r>
              <a:rPr lang="en-US" sz="2100" dirty="0" smtClean="0"/>
              <a:t>Linkage Determination – A Cutoff score needs to be set for each blocked comparison, below which a link is not accepted as a real “link”</a:t>
            </a:r>
          </a:p>
          <a:p>
            <a:pPr marL="285750" indent="-285750">
              <a:buFont typeface="Arial" pitchFamily="34" charset="0"/>
              <a:buChar char="•"/>
            </a:pPr>
            <a:r>
              <a:rPr lang="en-US" sz="2100" dirty="0" smtClean="0">
                <a:solidFill>
                  <a:schemeClr val="bg1">
                    <a:lumMod val="95000"/>
                    <a:lumOff val="5000"/>
                  </a:schemeClr>
                </a:solidFill>
              </a:rPr>
              <a:t>The best method of establishing this cutoff is for the system operator to work with a content-area expert to determine the peculiarities of data for that content-area</a:t>
            </a:r>
          </a:p>
          <a:p>
            <a:pPr marL="285750" indent="-285750">
              <a:buFont typeface="Arial" pitchFamily="34" charset="0"/>
              <a:buChar char="•"/>
            </a:pPr>
            <a:r>
              <a:rPr lang="en-US" sz="2100" dirty="0" smtClean="0"/>
              <a:t>In some data sets in may be very unlikely that a birthdate was entered incorrectly, while in another, it may happen very regularly – a computer can not </a:t>
            </a:r>
            <a:r>
              <a:rPr lang="en-US" sz="2100" dirty="0"/>
              <a:t>a</a:t>
            </a:r>
            <a:r>
              <a:rPr lang="en-US" sz="2100" dirty="0" smtClean="0"/>
              <a:t>utomatically know this</a:t>
            </a:r>
          </a:p>
          <a:p>
            <a:pPr marL="285750" indent="-285750">
              <a:buFont typeface="Arial" pitchFamily="34" charset="0"/>
              <a:buChar char="•"/>
            </a:pPr>
            <a:r>
              <a:rPr lang="en-US" sz="2100" dirty="0" smtClean="0">
                <a:solidFill>
                  <a:schemeClr val="bg1">
                    <a:lumMod val="95000"/>
                    <a:lumOff val="5000"/>
                  </a:schemeClr>
                </a:solidFill>
              </a:rPr>
              <a:t>Once these cutoffs are set, they don’t need to be changed unless something drastic occurs to change the nature of the dataset</a:t>
            </a:r>
          </a:p>
        </p:txBody>
      </p:sp>
      <p:pic>
        <p:nvPicPr>
          <p:cNvPr id="17" name="Picture 9"/>
          <p:cNvPicPr>
            <a:picLocks noChangeAspect="1" noChangeArrowheads="1"/>
          </p:cNvPicPr>
          <p:nvPr/>
        </p:nvPicPr>
        <p:blipFill>
          <a:blip r:embed="rId4" cstate="print"/>
          <a:srcRect/>
          <a:stretch>
            <a:fillRect/>
          </a:stretch>
        </p:blipFill>
        <p:spPr bwMode="auto">
          <a:xfrm rot="2233358">
            <a:off x="28787" y="6202623"/>
            <a:ext cx="694015" cy="580827"/>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34C092D6-8869-4133-9A16-3C1AEDD4B6B4}" type="slidenum">
              <a:rPr lang="en-US" smtClean="0"/>
              <a:t>42</a:t>
            </a:fld>
            <a:endParaRPr lang="en-US"/>
          </a:p>
        </p:txBody>
      </p:sp>
      <p:sp>
        <p:nvSpPr>
          <p:cNvPr id="2" name="TextBox 1"/>
          <p:cNvSpPr txBox="1"/>
          <p:nvPr/>
        </p:nvSpPr>
        <p:spPr>
          <a:xfrm>
            <a:off x="1295400" y="6553200"/>
            <a:ext cx="184666" cy="369332"/>
          </a:xfrm>
          <a:prstGeom prst="rect">
            <a:avLst/>
          </a:prstGeom>
          <a:noFill/>
        </p:spPr>
        <p:txBody>
          <a:bodyPr wrap="none" rtlCol="0">
            <a:spAutoFit/>
          </a:bodyPr>
          <a:lstStyle/>
          <a:p>
            <a:endParaRPr lang="en-US" dirty="0"/>
          </a:p>
        </p:txBody>
      </p:sp>
      <p:pic>
        <p:nvPicPr>
          <p:cNvPr id="20" name="Picture 10"/>
          <p:cNvPicPr>
            <a:picLocks noChangeAspect="1" noChangeArrowheads="1"/>
          </p:cNvPicPr>
          <p:nvPr/>
        </p:nvPicPr>
        <p:blipFill>
          <a:blip r:embed="rId5" cstate="print"/>
          <a:srcRect/>
          <a:stretch>
            <a:fillRect/>
          </a:stretch>
        </p:blipFill>
        <p:spPr bwMode="auto">
          <a:xfrm rot="1749979">
            <a:off x="508204" y="6097083"/>
            <a:ext cx="558093" cy="667223"/>
          </a:xfrm>
          <a:prstGeom prst="rect">
            <a:avLst/>
          </a:prstGeom>
          <a:noFill/>
          <a:ln w="9525">
            <a:noFill/>
            <a:miter lim="800000"/>
            <a:headEnd/>
            <a:tailEnd/>
          </a:ln>
        </p:spPr>
      </p:pic>
    </p:spTree>
    <p:extLst>
      <p:ext uri="{BB962C8B-B14F-4D97-AF65-F5344CB8AC3E}">
        <p14:creationId xmlns:p14="http://schemas.microsoft.com/office/powerpoint/2010/main" val="33455401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 presetClass="emph" presetSubtype="2" fill="hold" nodeType="withEffect">
                                  <p:stCondLst>
                                    <p:cond delay="0"/>
                                  </p:stCondLst>
                                  <p:childTnLst>
                                    <p:animClr clrSpc="rgb" dir="cw">
                                      <p:cBhvr>
                                        <p:cTn id="9" dur="2000" fill="hold"/>
                                        <p:tgtEl>
                                          <p:spTgt spid="5"/>
                                        </p:tgtEl>
                                        <p:attrNameLst>
                                          <p:attrName>fillcolor</p:attrName>
                                        </p:attrNameLst>
                                      </p:cBhvr>
                                      <p:to>
                                        <a:schemeClr val="accent2"/>
                                      </p:to>
                                    </p:animClr>
                                    <p:set>
                                      <p:cBhvr>
                                        <p:cTn id="10" dur="2000" fill="hold"/>
                                        <p:tgtEl>
                                          <p:spTgt spid="5"/>
                                        </p:tgtEl>
                                        <p:attrNameLst>
                                          <p:attrName>fill.type</p:attrName>
                                        </p:attrNameLst>
                                      </p:cBhvr>
                                      <p:to>
                                        <p:strVal val="solid"/>
                                      </p:to>
                                    </p:set>
                                    <p:set>
                                      <p:cBhvr>
                                        <p:cTn id="11" dur="2000" fill="hold"/>
                                        <p:tgtEl>
                                          <p:spTgt spid="5"/>
                                        </p:tgtEl>
                                        <p:attrNameLst>
                                          <p:attrName>fill.on</p:attrName>
                                        </p:attrNameLst>
                                      </p:cBhvr>
                                      <p:to>
                                        <p:strVal val="tru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par>
                                <p:cTn id="16" presetID="1" presetClass="emph" presetSubtype="2" fill="hold" nodeType="withEffect">
                                  <p:stCondLst>
                                    <p:cond delay="0"/>
                                  </p:stCondLst>
                                  <p:childTnLst>
                                    <p:animClr clrSpc="rgb" dir="cw">
                                      <p:cBhvr>
                                        <p:cTn id="17" dur="500" fill="hold"/>
                                        <p:tgtEl>
                                          <p:spTgt spid="5"/>
                                        </p:tgtEl>
                                        <p:attrNameLst>
                                          <p:attrName>fillcolor</p:attrName>
                                        </p:attrNameLst>
                                      </p:cBhvr>
                                      <p:to>
                                        <a:schemeClr val="accent1"/>
                                      </p:to>
                                    </p:animClr>
                                    <p:set>
                                      <p:cBhvr>
                                        <p:cTn id="18" dur="500" fill="hold"/>
                                        <p:tgtEl>
                                          <p:spTgt spid="5"/>
                                        </p:tgtEl>
                                        <p:attrNameLst>
                                          <p:attrName>fill.type</p:attrName>
                                        </p:attrNameLst>
                                      </p:cBhvr>
                                      <p:to>
                                        <p:strVal val="solid"/>
                                      </p:to>
                                    </p:set>
                                    <p:set>
                                      <p:cBhvr>
                                        <p:cTn id="19" dur="500" fill="hold"/>
                                        <p:tgtEl>
                                          <p:spTgt spid="5"/>
                                        </p:tgtEl>
                                        <p:attrNameLst>
                                          <p:attrName>fill.on</p:attrName>
                                        </p:attrNameLst>
                                      </p:cBhvr>
                                      <p:to>
                                        <p:strVal val="true"/>
                                      </p:to>
                                    </p:set>
                                  </p:childTnLst>
                                </p:cTn>
                              </p:par>
                              <p:par>
                                <p:cTn id="20" presetID="1" presetClass="emph" presetSubtype="2" fill="hold" nodeType="withEffect">
                                  <p:stCondLst>
                                    <p:cond delay="0"/>
                                  </p:stCondLst>
                                  <p:childTnLst>
                                    <p:animClr clrSpc="rgb" dir="cw">
                                      <p:cBhvr>
                                        <p:cTn id="21" dur="2000" fill="hold"/>
                                        <p:tgtEl>
                                          <p:spTgt spid="6"/>
                                        </p:tgtEl>
                                        <p:attrNameLst>
                                          <p:attrName>fillcolor</p:attrName>
                                        </p:attrNameLst>
                                      </p:cBhvr>
                                      <p:to>
                                        <a:schemeClr val="accent2"/>
                                      </p:to>
                                    </p:animClr>
                                    <p:set>
                                      <p:cBhvr>
                                        <p:cTn id="22" dur="2000" fill="hold"/>
                                        <p:tgtEl>
                                          <p:spTgt spid="6"/>
                                        </p:tgtEl>
                                        <p:attrNameLst>
                                          <p:attrName>fill.type</p:attrName>
                                        </p:attrNameLst>
                                      </p:cBhvr>
                                      <p:to>
                                        <p:strVal val="solid"/>
                                      </p:to>
                                    </p:set>
                                    <p:set>
                                      <p:cBhvr>
                                        <p:cTn id="23" dur="2000" fill="hold"/>
                                        <p:tgtEl>
                                          <p:spTgt spid="6"/>
                                        </p:tgtEl>
                                        <p:attrNameLst>
                                          <p:attrName>fill.on</p:attrName>
                                        </p:attrNameLst>
                                      </p:cBhvr>
                                      <p:to>
                                        <p:strVal val="true"/>
                                      </p:to>
                                    </p:set>
                                  </p:childTnLst>
                                </p:cTn>
                              </p:par>
                              <p:par>
                                <p:cTn id="24" presetID="1" presetClass="entr" presetSubtype="0" fill="hold" nodeType="withEffect">
                                  <p:stCondLst>
                                    <p:cond delay="0"/>
                                  </p:stCondLst>
                                  <p:childTnLst>
                                    <p:set>
                                      <p:cBhvr>
                                        <p:cTn id="25" dur="1" fill="hold">
                                          <p:stCondLst>
                                            <p:cond delay="0"/>
                                          </p:stCondLst>
                                        </p:cTn>
                                        <p:tgtEl>
                                          <p:spTgt spid="1028"/>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02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childTnLst>
                                </p:cTn>
                              </p:par>
                              <p:par>
                                <p:cTn id="32" presetID="1" presetClass="emph" presetSubtype="2" fill="hold" nodeType="withEffect">
                                  <p:stCondLst>
                                    <p:cond delay="0"/>
                                  </p:stCondLst>
                                  <p:childTnLst>
                                    <p:animClr clrSpc="rgb" dir="cw">
                                      <p:cBhvr>
                                        <p:cTn id="33" dur="500" fill="hold"/>
                                        <p:tgtEl>
                                          <p:spTgt spid="6"/>
                                        </p:tgtEl>
                                        <p:attrNameLst>
                                          <p:attrName>fillcolor</p:attrName>
                                        </p:attrNameLst>
                                      </p:cBhvr>
                                      <p:to>
                                        <a:schemeClr val="accent1"/>
                                      </p:to>
                                    </p:animClr>
                                    <p:set>
                                      <p:cBhvr>
                                        <p:cTn id="34" dur="500" fill="hold"/>
                                        <p:tgtEl>
                                          <p:spTgt spid="6"/>
                                        </p:tgtEl>
                                        <p:attrNameLst>
                                          <p:attrName>fill.type</p:attrName>
                                        </p:attrNameLst>
                                      </p:cBhvr>
                                      <p:to>
                                        <p:strVal val="solid"/>
                                      </p:to>
                                    </p:set>
                                    <p:set>
                                      <p:cBhvr>
                                        <p:cTn id="35" dur="500" fill="hold"/>
                                        <p:tgtEl>
                                          <p:spTgt spid="6"/>
                                        </p:tgtEl>
                                        <p:attrNameLst>
                                          <p:attrName>fill.on</p:attrName>
                                        </p:attrNameLst>
                                      </p:cBhvr>
                                      <p:to>
                                        <p:strVal val="true"/>
                                      </p:to>
                                    </p:set>
                                  </p:childTnLst>
                                </p:cTn>
                              </p:par>
                              <p:par>
                                <p:cTn id="36" presetID="1" presetClass="entr" presetSubtype="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childTnLst>
                                </p:cTn>
                              </p:par>
                              <p:par>
                                <p:cTn id="38" presetID="1" presetClass="emph" presetSubtype="2" fill="hold" nodeType="withEffect">
                                  <p:stCondLst>
                                    <p:cond delay="0"/>
                                  </p:stCondLst>
                                  <p:childTnLst>
                                    <p:animClr clrSpc="rgb" dir="cw">
                                      <p:cBhvr>
                                        <p:cTn id="39" dur="2000" fill="hold"/>
                                        <p:tgtEl>
                                          <p:spTgt spid="7"/>
                                        </p:tgtEl>
                                        <p:attrNameLst>
                                          <p:attrName>fillcolor</p:attrName>
                                        </p:attrNameLst>
                                      </p:cBhvr>
                                      <p:to>
                                        <a:schemeClr val="accent2"/>
                                      </p:to>
                                    </p:animClr>
                                    <p:set>
                                      <p:cBhvr>
                                        <p:cTn id="40" dur="2000" fill="hold"/>
                                        <p:tgtEl>
                                          <p:spTgt spid="7"/>
                                        </p:tgtEl>
                                        <p:attrNameLst>
                                          <p:attrName>fill.type</p:attrName>
                                        </p:attrNameLst>
                                      </p:cBhvr>
                                      <p:to>
                                        <p:strVal val="solid"/>
                                      </p:to>
                                    </p:set>
                                    <p:set>
                                      <p:cBhvr>
                                        <p:cTn id="41" dur="2000" fill="hold"/>
                                        <p:tgtEl>
                                          <p:spTgt spid="7"/>
                                        </p:tgtEl>
                                        <p:attrNameLst>
                                          <p:attrName>fill.on</p:attrName>
                                        </p:attrNameLst>
                                      </p:cBhvr>
                                      <p:to>
                                        <p:strVal val="true"/>
                                      </p:to>
                                    </p:set>
                                  </p:childTnLst>
                                </p:cTn>
                              </p:par>
                              <p:par>
                                <p:cTn id="42" presetID="1" presetClass="emph" presetSubtype="2" fill="hold" nodeType="withEffect">
                                  <p:stCondLst>
                                    <p:cond delay="0"/>
                                  </p:stCondLst>
                                  <p:childTnLst>
                                    <p:animClr clrSpc="rgb" dir="cw">
                                      <p:cBhvr>
                                        <p:cTn id="43" dur="2000" fill="hold"/>
                                        <p:tgtEl>
                                          <p:spTgt spid="8"/>
                                        </p:tgtEl>
                                        <p:attrNameLst>
                                          <p:attrName>fillcolor</p:attrName>
                                        </p:attrNameLst>
                                      </p:cBhvr>
                                      <p:to>
                                        <a:schemeClr val="accent2"/>
                                      </p:to>
                                    </p:animClr>
                                    <p:set>
                                      <p:cBhvr>
                                        <p:cTn id="44" dur="2000" fill="hold"/>
                                        <p:tgtEl>
                                          <p:spTgt spid="8"/>
                                        </p:tgtEl>
                                        <p:attrNameLst>
                                          <p:attrName>fill.type</p:attrName>
                                        </p:attrNameLst>
                                      </p:cBhvr>
                                      <p:to>
                                        <p:strVal val="solid"/>
                                      </p:to>
                                    </p:set>
                                    <p:set>
                                      <p:cBhvr>
                                        <p:cTn id="45" dur="2000" fill="hold"/>
                                        <p:tgtEl>
                                          <p:spTgt spid="8"/>
                                        </p:tgtEl>
                                        <p:attrNameLst>
                                          <p:attrName>fill.on</p:attrName>
                                        </p:attrNameLst>
                                      </p:cBhvr>
                                      <p:to>
                                        <p:strVal val="true"/>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par>
                                <p:cTn id="51" presetID="1" presetClass="emph" presetSubtype="2" fill="hold" nodeType="withEffect">
                                  <p:stCondLst>
                                    <p:cond delay="0"/>
                                  </p:stCondLst>
                                  <p:childTnLst>
                                    <p:animClr clrSpc="rgb" dir="cw">
                                      <p:cBhvr>
                                        <p:cTn id="52" dur="2000" fill="hold"/>
                                        <p:tgtEl>
                                          <p:spTgt spid="9"/>
                                        </p:tgtEl>
                                        <p:attrNameLst>
                                          <p:attrName>fillcolor</p:attrName>
                                        </p:attrNameLst>
                                      </p:cBhvr>
                                      <p:to>
                                        <a:schemeClr val="accent2"/>
                                      </p:to>
                                    </p:animClr>
                                    <p:set>
                                      <p:cBhvr>
                                        <p:cTn id="53" dur="2000" fill="hold"/>
                                        <p:tgtEl>
                                          <p:spTgt spid="9"/>
                                        </p:tgtEl>
                                        <p:attrNameLst>
                                          <p:attrName>fill.type</p:attrName>
                                        </p:attrNameLst>
                                      </p:cBhvr>
                                      <p:to>
                                        <p:strVal val="solid"/>
                                      </p:to>
                                    </p:set>
                                    <p:set>
                                      <p:cBhvr>
                                        <p:cTn id="54" dur="2000" fill="hold"/>
                                        <p:tgtEl>
                                          <p:spTgt spid="9"/>
                                        </p:tgtEl>
                                        <p:attrNameLst>
                                          <p:attrName>fill.on</p:attrName>
                                        </p:attrNameLst>
                                      </p:cBhvr>
                                      <p:to>
                                        <p:strVal val="true"/>
                                      </p:to>
                                    </p:set>
                                  </p:childTnLst>
                                </p:cTn>
                              </p:par>
                              <p:par>
                                <p:cTn id="55" presetID="1" presetClass="emph" presetSubtype="2" fill="hold" nodeType="withEffect">
                                  <p:stCondLst>
                                    <p:cond delay="0"/>
                                  </p:stCondLst>
                                  <p:childTnLst>
                                    <p:animClr clrSpc="rgb" dir="cw">
                                      <p:cBhvr>
                                        <p:cTn id="56" dur="500" fill="hold"/>
                                        <p:tgtEl>
                                          <p:spTgt spid="7"/>
                                        </p:tgtEl>
                                        <p:attrNameLst>
                                          <p:attrName>fillcolor</p:attrName>
                                        </p:attrNameLst>
                                      </p:cBhvr>
                                      <p:to>
                                        <a:schemeClr val="accent1"/>
                                      </p:to>
                                    </p:animClr>
                                    <p:set>
                                      <p:cBhvr>
                                        <p:cTn id="57" dur="500" fill="hold"/>
                                        <p:tgtEl>
                                          <p:spTgt spid="7"/>
                                        </p:tgtEl>
                                        <p:attrNameLst>
                                          <p:attrName>fill.type</p:attrName>
                                        </p:attrNameLst>
                                      </p:cBhvr>
                                      <p:to>
                                        <p:strVal val="solid"/>
                                      </p:to>
                                    </p:set>
                                    <p:set>
                                      <p:cBhvr>
                                        <p:cTn id="58" dur="500" fill="hold"/>
                                        <p:tgtEl>
                                          <p:spTgt spid="7"/>
                                        </p:tgtEl>
                                        <p:attrNameLst>
                                          <p:attrName>fill.on</p:attrName>
                                        </p:attrNameLst>
                                      </p:cBhvr>
                                      <p:to>
                                        <p:strVal val="true"/>
                                      </p:to>
                                    </p:set>
                                  </p:childTnLst>
                                </p:cTn>
                              </p:par>
                              <p:par>
                                <p:cTn id="59" presetID="1" presetClass="emph" presetSubtype="2" fill="hold" nodeType="withEffect">
                                  <p:stCondLst>
                                    <p:cond delay="0"/>
                                  </p:stCondLst>
                                  <p:childTnLst>
                                    <p:animClr clrSpc="rgb" dir="cw">
                                      <p:cBhvr>
                                        <p:cTn id="60" dur="500" fill="hold"/>
                                        <p:tgtEl>
                                          <p:spTgt spid="8"/>
                                        </p:tgtEl>
                                        <p:attrNameLst>
                                          <p:attrName>fillcolor</p:attrName>
                                        </p:attrNameLst>
                                      </p:cBhvr>
                                      <p:to>
                                        <a:schemeClr val="accent1"/>
                                      </p:to>
                                    </p:animClr>
                                    <p:set>
                                      <p:cBhvr>
                                        <p:cTn id="61" dur="500" fill="hold"/>
                                        <p:tgtEl>
                                          <p:spTgt spid="8"/>
                                        </p:tgtEl>
                                        <p:attrNameLst>
                                          <p:attrName>fill.type</p:attrName>
                                        </p:attrNameLst>
                                      </p:cBhvr>
                                      <p:to>
                                        <p:strVal val="solid"/>
                                      </p:to>
                                    </p:set>
                                    <p:set>
                                      <p:cBhvr>
                                        <p:cTn id="62" dur="500" fill="hold"/>
                                        <p:tgtEl>
                                          <p:spTgt spid="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9" grpId="0" animBg="1"/>
      <p:bldP spid="2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503238"/>
            <a:ext cx="7770813" cy="868362"/>
          </a:xfrm>
        </p:spPr>
        <p:txBody>
          <a:bodyPr/>
          <a:lstStyle/>
          <a:p>
            <a:r>
              <a:rPr lang="en-US" sz="4400" b="1" dirty="0" smtClean="0">
                <a:solidFill>
                  <a:srgbClr val="00AC00"/>
                </a:solidFill>
                <a:effectLst>
                  <a:outerShdw blurRad="38100" dist="38100" dir="2700000" algn="tl">
                    <a:srgbClr val="000000"/>
                  </a:outerShdw>
                </a:effectLst>
                <a:latin typeface="Garamond" pitchFamily="18" charset="0"/>
              </a:rPr>
              <a:t>What are Administrative Data?</a:t>
            </a:r>
            <a:endParaRPr lang="en-US" dirty="0"/>
          </a:p>
        </p:txBody>
      </p:sp>
      <p:sp>
        <p:nvSpPr>
          <p:cNvPr id="4" name="Content Placeholder 3"/>
          <p:cNvSpPr>
            <a:spLocks noGrp="1"/>
          </p:cNvSpPr>
          <p:nvPr>
            <p:ph idx="1"/>
          </p:nvPr>
        </p:nvSpPr>
        <p:spPr>
          <a:xfrm>
            <a:off x="914400" y="1735138"/>
            <a:ext cx="7313613" cy="4818062"/>
          </a:xfrm>
        </p:spPr>
        <p:txBody>
          <a:bodyPr>
            <a:normAutofit/>
          </a:bodyPr>
          <a:lstStyle/>
          <a:p>
            <a:r>
              <a:rPr lang="en-US" sz="1800" dirty="0" smtClean="0">
                <a:latin typeface="Constantia"/>
                <a:cs typeface="Constantia"/>
              </a:rPr>
              <a:t>Administrative records</a:t>
            </a:r>
          </a:p>
          <a:p>
            <a:pPr marL="0" indent="0">
              <a:lnSpc>
                <a:spcPct val="70000"/>
              </a:lnSpc>
              <a:buNone/>
            </a:pPr>
            <a:r>
              <a:rPr lang="en-US" sz="1800" dirty="0">
                <a:latin typeface="Constantia"/>
                <a:cs typeface="Constantia"/>
              </a:rPr>
              <a:t>	</a:t>
            </a:r>
            <a:r>
              <a:rPr lang="en-US" sz="1800" dirty="0" smtClean="0">
                <a:latin typeface="Constantia"/>
                <a:cs typeface="Constantia"/>
              </a:rPr>
              <a:t>Program eligibility, participation, demographics (client-level)</a:t>
            </a:r>
          </a:p>
          <a:p>
            <a:pPr marL="0" indent="0">
              <a:lnSpc>
                <a:spcPct val="70000"/>
              </a:lnSpc>
              <a:buNone/>
            </a:pPr>
            <a:r>
              <a:rPr lang="en-US" sz="1800" dirty="0">
                <a:latin typeface="Constantia"/>
                <a:cs typeface="Constantia"/>
              </a:rPr>
              <a:t>	</a:t>
            </a:r>
            <a:r>
              <a:rPr lang="en-US" sz="1800" dirty="0" smtClean="0">
                <a:latin typeface="Constantia"/>
                <a:cs typeface="Constantia"/>
              </a:rPr>
              <a:t>Payment records, provider information, quality data (program-level)</a:t>
            </a:r>
          </a:p>
          <a:p>
            <a:pPr marL="0" indent="0">
              <a:lnSpc>
                <a:spcPct val="70000"/>
              </a:lnSpc>
              <a:buNone/>
            </a:pPr>
            <a:r>
              <a:rPr lang="en-US" sz="1800" dirty="0">
                <a:latin typeface="Constantia"/>
                <a:cs typeface="Constantia"/>
              </a:rPr>
              <a:t>	</a:t>
            </a:r>
            <a:r>
              <a:rPr lang="en-US" sz="1800" dirty="0" smtClean="0">
                <a:latin typeface="Constantia"/>
                <a:cs typeface="Constantia"/>
              </a:rPr>
              <a:t>Birth records (child- and family-level)</a:t>
            </a:r>
          </a:p>
          <a:p>
            <a:pPr>
              <a:buFont typeface="Courier New"/>
              <a:buChar char="o"/>
            </a:pPr>
            <a:r>
              <a:rPr lang="en-US" sz="1800" dirty="0" smtClean="0">
                <a:latin typeface="Constantia"/>
                <a:cs typeface="Constantia"/>
              </a:rPr>
              <a:t>School records (mostly child-level)</a:t>
            </a:r>
          </a:p>
          <a:p>
            <a:pPr marL="457200" lvl="1" indent="0">
              <a:buNone/>
            </a:pPr>
            <a:endParaRPr lang="en-US" sz="800" dirty="0">
              <a:latin typeface="Constantia"/>
              <a:cs typeface="Constantia"/>
            </a:endParaRPr>
          </a:p>
          <a:p>
            <a:pPr marL="457200" lvl="1" indent="0">
              <a:lnSpc>
                <a:spcPct val="130000"/>
              </a:lnSpc>
              <a:buNone/>
            </a:pPr>
            <a:r>
              <a:rPr lang="en-US" sz="1800" dirty="0" smtClean="0">
                <a:latin typeface="Constantia"/>
                <a:cs typeface="Constantia"/>
              </a:rPr>
              <a:t>	Demographics</a:t>
            </a:r>
          </a:p>
          <a:p>
            <a:pPr marL="457200" lvl="1" indent="0">
              <a:lnSpc>
                <a:spcPct val="130000"/>
              </a:lnSpc>
              <a:buNone/>
            </a:pPr>
            <a:r>
              <a:rPr lang="en-US" sz="1800" dirty="0">
                <a:latin typeface="Constantia"/>
                <a:cs typeface="Constantia"/>
              </a:rPr>
              <a:t>	</a:t>
            </a:r>
            <a:r>
              <a:rPr lang="en-US" sz="1800" dirty="0" smtClean="0">
                <a:latin typeface="Constantia"/>
                <a:cs typeface="Constantia"/>
              </a:rPr>
              <a:t>Enrollment, attendance</a:t>
            </a:r>
          </a:p>
          <a:p>
            <a:pPr marL="457200" lvl="1" indent="0">
              <a:lnSpc>
                <a:spcPct val="130000"/>
              </a:lnSpc>
              <a:buNone/>
            </a:pPr>
            <a:r>
              <a:rPr lang="en-US" sz="1800" dirty="0">
                <a:latin typeface="Constantia"/>
                <a:cs typeface="Constantia"/>
              </a:rPr>
              <a:t>	</a:t>
            </a:r>
            <a:r>
              <a:rPr lang="en-US" sz="1800" dirty="0" smtClean="0">
                <a:latin typeface="Constantia"/>
                <a:cs typeface="Constantia"/>
              </a:rPr>
              <a:t>Special education status</a:t>
            </a:r>
          </a:p>
          <a:p>
            <a:pPr marL="457200" lvl="1" indent="0">
              <a:lnSpc>
                <a:spcPct val="130000"/>
              </a:lnSpc>
              <a:buNone/>
            </a:pPr>
            <a:r>
              <a:rPr lang="en-US" sz="1800" dirty="0">
                <a:latin typeface="Constantia"/>
                <a:cs typeface="Constantia"/>
              </a:rPr>
              <a:t>	</a:t>
            </a:r>
            <a:r>
              <a:rPr lang="en-US" sz="1800" dirty="0" smtClean="0">
                <a:latin typeface="Constantia"/>
                <a:cs typeface="Constantia"/>
              </a:rPr>
              <a:t>Screeners and Standard of Learning test scores</a:t>
            </a:r>
          </a:p>
          <a:p>
            <a:pPr marL="457200" lvl="1" indent="0">
              <a:buNone/>
            </a:pPr>
            <a:r>
              <a:rPr lang="en-US" dirty="0"/>
              <a:t>	</a:t>
            </a:r>
          </a:p>
        </p:txBody>
      </p:sp>
      <p:sp>
        <p:nvSpPr>
          <p:cNvPr id="2" name="Slide Number Placeholder 1"/>
          <p:cNvSpPr>
            <a:spLocks noGrp="1"/>
          </p:cNvSpPr>
          <p:nvPr>
            <p:ph type="sldNum" sz="quarter" idx="12"/>
          </p:nvPr>
        </p:nvSpPr>
        <p:spPr/>
        <p:txBody>
          <a:bodyPr/>
          <a:lstStyle/>
          <a:p>
            <a:fld id="{34C092D6-8869-4133-9A16-3C1AEDD4B6B4}" type="slidenum">
              <a:rPr lang="en-US" smtClean="0"/>
              <a:t>5</a:t>
            </a:fld>
            <a:endParaRPr lang="en-US"/>
          </a:p>
        </p:txBody>
      </p:sp>
    </p:spTree>
    <p:extLst>
      <p:ext uri="{BB962C8B-B14F-4D97-AF65-F5344CB8AC3E}">
        <p14:creationId xmlns:p14="http://schemas.microsoft.com/office/powerpoint/2010/main" val="6643666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solidFill>
                  <a:srgbClr val="00AC00"/>
                </a:solidFill>
                <a:effectLst>
                  <a:outerShdw blurRad="38100" dist="38100" dir="2700000" algn="tl">
                    <a:srgbClr val="000000"/>
                  </a:outerShdw>
                </a:effectLst>
                <a:latin typeface="Garamond" pitchFamily="18" charset="0"/>
              </a:rPr>
              <a:t>Project Child HANDS</a:t>
            </a:r>
            <a:endParaRPr lang="en-US" dirty="0"/>
          </a:p>
        </p:txBody>
      </p:sp>
      <p:sp>
        <p:nvSpPr>
          <p:cNvPr id="3" name="Content Placeholder 2"/>
          <p:cNvSpPr>
            <a:spLocks noGrp="1"/>
          </p:cNvSpPr>
          <p:nvPr>
            <p:ph idx="1"/>
          </p:nvPr>
        </p:nvSpPr>
        <p:spPr/>
        <p:txBody>
          <a:bodyPr>
            <a:normAutofit fontScale="85000" lnSpcReduction="20000"/>
          </a:bodyPr>
          <a:lstStyle/>
          <a:p>
            <a:pPr marL="0" indent="0">
              <a:lnSpc>
                <a:spcPct val="90000"/>
              </a:lnSpc>
              <a:buNone/>
              <a:defRPr/>
            </a:pPr>
            <a:endParaRPr lang="en-US" sz="2600" dirty="0">
              <a:latin typeface="Constantia" pitchFamily="18" charset="0"/>
            </a:endParaRPr>
          </a:p>
          <a:p>
            <a:pPr marL="347662" lvl="3" indent="0">
              <a:buNone/>
              <a:defRPr/>
            </a:pPr>
            <a:r>
              <a:rPr lang="en-US" sz="900" dirty="0">
                <a:latin typeface="Constantia" pitchFamily="18" charset="0"/>
              </a:rPr>
              <a:t> </a:t>
            </a:r>
          </a:p>
          <a:p>
            <a:pPr marL="800100" lvl="3" indent="-508000">
              <a:defRPr/>
            </a:pPr>
            <a:r>
              <a:rPr lang="en-US" sz="3000" dirty="0"/>
              <a:t>Is compliant with Federal and State Privacy Laws</a:t>
            </a:r>
          </a:p>
          <a:p>
            <a:pPr marL="800100" lvl="3" indent="-508000">
              <a:defRPr/>
            </a:pPr>
            <a:r>
              <a:rPr lang="en-US" sz="3000" dirty="0"/>
              <a:t>Uses a federated architecture</a:t>
            </a:r>
          </a:p>
          <a:p>
            <a:pPr marL="800100" lvl="3" indent="-508000">
              <a:defRPr/>
            </a:pPr>
            <a:r>
              <a:rPr lang="en-US" sz="3000" dirty="0"/>
              <a:t>Does not require new “data center” establishment (low cost)</a:t>
            </a:r>
          </a:p>
          <a:p>
            <a:pPr marL="800100" lvl="3" indent="-508000">
              <a:defRPr/>
            </a:pPr>
            <a:r>
              <a:rPr lang="en-US" sz="3000" dirty="0"/>
              <a:t>Can be easily expanded to include additional data partners</a:t>
            </a:r>
          </a:p>
          <a:p>
            <a:pPr marL="800100" lvl="3" indent="-508000">
              <a:defRPr/>
            </a:pPr>
            <a:r>
              <a:rPr lang="en-US" sz="3000" dirty="0"/>
              <a:t>Uses compatible technologies with other state data initiatives (e.g. VA Longitudinal Data System)</a:t>
            </a:r>
          </a:p>
          <a:p>
            <a:endParaRPr lang="en-US" dirty="0"/>
          </a:p>
        </p:txBody>
      </p:sp>
      <p:sp>
        <p:nvSpPr>
          <p:cNvPr id="4" name="Slide Number Placeholder 3"/>
          <p:cNvSpPr>
            <a:spLocks noGrp="1"/>
          </p:cNvSpPr>
          <p:nvPr>
            <p:ph type="sldNum" sz="quarter" idx="12"/>
          </p:nvPr>
        </p:nvSpPr>
        <p:spPr/>
        <p:txBody>
          <a:bodyPr/>
          <a:lstStyle/>
          <a:p>
            <a:fld id="{34C092D6-8869-4133-9A16-3C1AEDD4B6B4}" type="slidenum">
              <a:rPr lang="en-US" smtClean="0"/>
              <a:t>6</a:t>
            </a:fld>
            <a:endParaRPr lang="en-US"/>
          </a:p>
        </p:txBody>
      </p:sp>
    </p:spTree>
    <p:extLst>
      <p:ext uri="{BB962C8B-B14F-4D97-AF65-F5344CB8AC3E}">
        <p14:creationId xmlns:p14="http://schemas.microsoft.com/office/powerpoint/2010/main" val="142750316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1371600"/>
            <a:ext cx="8001000" cy="5084468"/>
          </a:xfrm>
          <a:prstGeom prst="rect">
            <a:avLst/>
          </a:prstGeom>
        </p:spPr>
        <p:txBody>
          <a:bodyPr wrap="square">
            <a:spAutoFit/>
          </a:bodyPr>
          <a:lstStyle/>
          <a:p>
            <a:pPr marL="285750" indent="-285750">
              <a:lnSpc>
                <a:spcPct val="90000"/>
              </a:lnSpc>
              <a:buFont typeface="Arial"/>
              <a:buChar char="•"/>
              <a:defRPr/>
            </a:pPr>
            <a:r>
              <a:rPr lang="en-US" sz="2400" dirty="0">
                <a:latin typeface="Constantia" pitchFamily="18" charset="0"/>
              </a:rPr>
              <a:t>U.S. Department of Health and Human Services, Administration for Children and Families, Office of Planning, Research and Evaluation (</a:t>
            </a:r>
            <a:r>
              <a:rPr lang="en-US" dirty="0">
                <a:latin typeface="Constantia" pitchFamily="18" charset="0"/>
              </a:rPr>
              <a:t>Cooperative Agreement </a:t>
            </a:r>
            <a:r>
              <a:rPr lang="en-US" dirty="0" smtClean="0">
                <a:latin typeface="Constantia" pitchFamily="18" charset="0"/>
              </a:rPr>
              <a:t>HHS-#90YE0106)</a:t>
            </a:r>
          </a:p>
          <a:p>
            <a:pPr marL="285750" indent="-285750">
              <a:lnSpc>
                <a:spcPct val="90000"/>
              </a:lnSpc>
              <a:buFont typeface="Arial"/>
              <a:buChar char="•"/>
              <a:defRPr/>
            </a:pPr>
            <a:endParaRPr lang="en-US" sz="2400" dirty="0">
              <a:latin typeface="Constantia" pitchFamily="18" charset="0"/>
            </a:endParaRPr>
          </a:p>
          <a:p>
            <a:pPr marL="285750" indent="-285750">
              <a:lnSpc>
                <a:spcPct val="90000"/>
              </a:lnSpc>
              <a:buFont typeface="Arial"/>
              <a:buChar char="•"/>
              <a:defRPr/>
            </a:pPr>
            <a:r>
              <a:rPr lang="en-US" sz="2400" dirty="0" smtClean="0">
                <a:latin typeface="Constantia" pitchFamily="18" charset="0"/>
              </a:rPr>
              <a:t>Three years + no cost extension (Oct 1, 2008 – Sept 30, 2012)</a:t>
            </a:r>
          </a:p>
          <a:p>
            <a:pPr marL="285750" indent="-285750">
              <a:lnSpc>
                <a:spcPct val="90000"/>
              </a:lnSpc>
              <a:buFont typeface="Arial"/>
              <a:buChar char="•"/>
              <a:defRPr/>
            </a:pPr>
            <a:endParaRPr lang="en-US" sz="2400" dirty="0">
              <a:latin typeface="Constantia" pitchFamily="18" charset="0"/>
            </a:endParaRPr>
          </a:p>
          <a:p>
            <a:pPr marL="285750" indent="-285750">
              <a:lnSpc>
                <a:spcPct val="90000"/>
              </a:lnSpc>
              <a:buFont typeface="Arial"/>
              <a:buChar char="•"/>
              <a:defRPr/>
            </a:pPr>
            <a:r>
              <a:rPr lang="en-US" sz="2400" dirty="0" smtClean="0">
                <a:latin typeface="Constantia" pitchFamily="18" charset="0"/>
              </a:rPr>
              <a:t>State-University partnership grants</a:t>
            </a:r>
          </a:p>
          <a:p>
            <a:pPr marL="285750" indent="-285750">
              <a:lnSpc>
                <a:spcPct val="90000"/>
              </a:lnSpc>
              <a:buFont typeface="Arial"/>
              <a:buChar char="•"/>
              <a:defRPr/>
            </a:pPr>
            <a:endParaRPr lang="en-US" sz="2400" dirty="0">
              <a:latin typeface="Constantia" pitchFamily="18" charset="0"/>
            </a:endParaRPr>
          </a:p>
          <a:p>
            <a:pPr marL="285750" indent="-285750">
              <a:lnSpc>
                <a:spcPct val="90000"/>
              </a:lnSpc>
              <a:buFont typeface="Arial"/>
              <a:buChar char="•"/>
              <a:defRPr/>
            </a:pPr>
            <a:r>
              <a:rPr lang="en-US" sz="2400" dirty="0" smtClean="0">
                <a:latin typeface="Constantia" pitchFamily="18" charset="0"/>
              </a:rPr>
              <a:t>Purpose to improve state data capacity for child care subsidy and related early childhood programs</a:t>
            </a:r>
          </a:p>
          <a:p>
            <a:pPr marL="285750" indent="-285750">
              <a:lnSpc>
                <a:spcPct val="90000"/>
              </a:lnSpc>
              <a:buFont typeface="Arial"/>
              <a:buChar char="•"/>
              <a:defRPr/>
            </a:pPr>
            <a:endParaRPr lang="en-US" sz="2400" dirty="0">
              <a:latin typeface="Constantia" pitchFamily="18" charset="0"/>
            </a:endParaRPr>
          </a:p>
          <a:p>
            <a:pPr marL="285750" indent="-285750">
              <a:lnSpc>
                <a:spcPct val="90000"/>
              </a:lnSpc>
              <a:buFont typeface="Arial"/>
              <a:buChar char="•"/>
              <a:defRPr/>
            </a:pPr>
            <a:r>
              <a:rPr lang="en-US" sz="2400" dirty="0" smtClean="0">
                <a:latin typeface="Constantia" pitchFamily="18" charset="0"/>
              </a:rPr>
              <a:t>Virginia </a:t>
            </a:r>
            <a:r>
              <a:rPr lang="en-US" sz="2400" dirty="0">
                <a:latin typeface="Constantia" pitchFamily="18" charset="0"/>
              </a:rPr>
              <a:t>1</a:t>
            </a:r>
            <a:r>
              <a:rPr lang="en-US" sz="2400" dirty="0" smtClean="0">
                <a:latin typeface="Constantia" pitchFamily="18" charset="0"/>
              </a:rPr>
              <a:t> of </a:t>
            </a:r>
            <a:r>
              <a:rPr lang="en-US" sz="2400" dirty="0">
                <a:latin typeface="Constantia" pitchFamily="18" charset="0"/>
              </a:rPr>
              <a:t>4</a:t>
            </a:r>
            <a:r>
              <a:rPr lang="en-US" sz="2400" dirty="0" smtClean="0">
                <a:latin typeface="Constantia" pitchFamily="18" charset="0"/>
              </a:rPr>
              <a:t> states (with Maryland, Maine, South Carolina)</a:t>
            </a:r>
            <a:endParaRPr lang="en-US" sz="2400" dirty="0">
              <a:latin typeface="Constantia" pitchFamily="18" charset="0"/>
            </a:endParaRPr>
          </a:p>
        </p:txBody>
      </p:sp>
      <p:sp>
        <p:nvSpPr>
          <p:cNvPr id="3" name="Rectangle 2"/>
          <p:cNvSpPr/>
          <p:nvPr/>
        </p:nvSpPr>
        <p:spPr>
          <a:xfrm>
            <a:off x="533400" y="381000"/>
            <a:ext cx="8077200" cy="769441"/>
          </a:xfrm>
          <a:prstGeom prst="rect">
            <a:avLst/>
          </a:prstGeom>
        </p:spPr>
        <p:txBody>
          <a:bodyPr wrap="square">
            <a:spAutoFit/>
          </a:bodyPr>
          <a:lstStyle/>
          <a:p>
            <a:pPr>
              <a:defRPr/>
            </a:pPr>
            <a:r>
              <a:rPr lang="en-US" sz="4400" b="1" dirty="0" smtClean="0">
                <a:solidFill>
                  <a:srgbClr val="00AC00"/>
                </a:solidFill>
                <a:effectLst>
                  <a:outerShdw blurRad="38100" dist="38100" dir="2700000" algn="tl">
                    <a:srgbClr val="000000"/>
                  </a:outerShdw>
                </a:effectLst>
                <a:latin typeface="Garamond" pitchFamily="18" charset="0"/>
              </a:rPr>
              <a:t>Where </a:t>
            </a:r>
            <a:r>
              <a:rPr lang="en-US" sz="4400" b="1" dirty="0">
                <a:solidFill>
                  <a:srgbClr val="00AC00"/>
                </a:solidFill>
                <a:effectLst>
                  <a:outerShdw blurRad="38100" dist="38100" dir="2700000" algn="tl">
                    <a:srgbClr val="000000"/>
                  </a:outerShdw>
                </a:effectLst>
                <a:latin typeface="Garamond" pitchFamily="18" charset="0"/>
              </a:rPr>
              <a:t>did it come from?</a:t>
            </a:r>
          </a:p>
        </p:txBody>
      </p:sp>
      <p:pic>
        <p:nvPicPr>
          <p:cNvPr id="5" name="Picture 9"/>
          <p:cNvPicPr>
            <a:picLocks noChangeAspect="1" noChangeArrowheads="1"/>
          </p:cNvPicPr>
          <p:nvPr/>
        </p:nvPicPr>
        <p:blipFill>
          <a:blip r:embed="rId2" cstate="print"/>
          <a:srcRect/>
          <a:stretch>
            <a:fillRect/>
          </a:stretch>
        </p:blipFill>
        <p:spPr bwMode="auto">
          <a:xfrm rot="2233358">
            <a:off x="7735398" y="5821622"/>
            <a:ext cx="694015" cy="580827"/>
          </a:xfrm>
          <a:prstGeom prst="rect">
            <a:avLst/>
          </a:prstGeom>
          <a:noFill/>
          <a:ln w="9525">
            <a:noFill/>
            <a:miter lim="800000"/>
            <a:headEnd/>
            <a:tailEnd/>
          </a:ln>
        </p:spPr>
      </p:pic>
      <p:sp>
        <p:nvSpPr>
          <p:cNvPr id="7" name="Slide Number Placeholder 6"/>
          <p:cNvSpPr>
            <a:spLocks noGrp="1"/>
          </p:cNvSpPr>
          <p:nvPr>
            <p:ph type="sldNum" sz="quarter" idx="12"/>
          </p:nvPr>
        </p:nvSpPr>
        <p:spPr/>
        <p:txBody>
          <a:bodyPr/>
          <a:lstStyle/>
          <a:p>
            <a:fld id="{34C092D6-8869-4133-9A16-3C1AEDD4B6B4}" type="slidenum">
              <a:rPr lang="en-US" smtClean="0"/>
              <a:t>7</a:t>
            </a:fld>
            <a:endParaRPr lang="en-US"/>
          </a:p>
        </p:txBody>
      </p:sp>
      <p:pic>
        <p:nvPicPr>
          <p:cNvPr id="8" name="Picture 10"/>
          <p:cNvPicPr>
            <a:picLocks noChangeAspect="1" noChangeArrowheads="1"/>
          </p:cNvPicPr>
          <p:nvPr/>
        </p:nvPicPr>
        <p:blipFill>
          <a:blip r:embed="rId3" cstate="print"/>
          <a:srcRect/>
          <a:stretch>
            <a:fillRect/>
          </a:stretch>
        </p:blipFill>
        <p:spPr bwMode="auto">
          <a:xfrm rot="1749979">
            <a:off x="8099568" y="4963010"/>
            <a:ext cx="664398" cy="794315"/>
          </a:xfrm>
          <a:prstGeom prst="rect">
            <a:avLst/>
          </a:prstGeom>
          <a:noFill/>
          <a:ln w="9525">
            <a:noFill/>
            <a:miter lim="800000"/>
            <a:headEnd/>
            <a:tailEnd/>
          </a:ln>
        </p:spPr>
      </p:pic>
    </p:spTree>
    <p:extLst>
      <p:ext uri="{BB962C8B-B14F-4D97-AF65-F5344CB8AC3E}">
        <p14:creationId xmlns:p14="http://schemas.microsoft.com/office/powerpoint/2010/main" val="42118803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AC00"/>
                </a:solidFill>
                <a:effectLst>
                  <a:outerShdw blurRad="38100" dist="38100" dir="2700000" algn="tl">
                    <a:srgbClr val="000000"/>
                  </a:outerShdw>
                </a:effectLst>
                <a:latin typeface="Garamond" pitchFamily="18" charset="0"/>
              </a:rPr>
              <a:t>Project Child HANDS</a:t>
            </a:r>
            <a:endParaRPr lang="en-US" dirty="0">
              <a:solidFill>
                <a:srgbClr val="00AC00"/>
              </a:solidFill>
            </a:endParaRPr>
          </a:p>
        </p:txBody>
      </p:sp>
      <p:sp>
        <p:nvSpPr>
          <p:cNvPr id="3" name="Content Placeholder 2"/>
          <p:cNvSpPr>
            <a:spLocks noGrp="1"/>
          </p:cNvSpPr>
          <p:nvPr>
            <p:ph idx="1"/>
          </p:nvPr>
        </p:nvSpPr>
        <p:spPr/>
        <p:txBody>
          <a:bodyPr>
            <a:normAutofit fontScale="77500" lnSpcReduction="20000"/>
          </a:bodyPr>
          <a:lstStyle/>
          <a:p>
            <a:pPr marL="0" indent="0">
              <a:buNone/>
            </a:pPr>
            <a:r>
              <a:rPr lang="en-US" sz="3500" dirty="0" smtClean="0">
                <a:latin typeface="Constantia"/>
                <a:cs typeface="Constantia"/>
              </a:rPr>
              <a:t>Initial Partners</a:t>
            </a:r>
          </a:p>
          <a:p>
            <a:endParaRPr lang="en-US" sz="1500" dirty="0">
              <a:latin typeface="Constantia"/>
              <a:cs typeface="Constantia"/>
            </a:endParaRPr>
          </a:p>
          <a:p>
            <a:pPr marL="285750" indent="-285750">
              <a:buFont typeface="Arial"/>
              <a:buChar char="•"/>
            </a:pPr>
            <a:r>
              <a:rPr lang="en-US" sz="3000" dirty="0" smtClean="0">
                <a:latin typeface="Constantia"/>
                <a:cs typeface="Constantia"/>
              </a:rPr>
              <a:t>Virginia Department of </a:t>
            </a:r>
            <a:r>
              <a:rPr lang="en-US" sz="3600" b="1" dirty="0" smtClean="0">
                <a:solidFill>
                  <a:srgbClr val="00AC00"/>
                </a:solidFill>
                <a:latin typeface="Constantia"/>
                <a:cs typeface="Constantia"/>
              </a:rPr>
              <a:t>Social Services</a:t>
            </a:r>
            <a:r>
              <a:rPr lang="en-US" sz="3000" dirty="0" smtClean="0">
                <a:latin typeface="Constantia"/>
                <a:cs typeface="Constantia"/>
              </a:rPr>
              <a:t>, Child Care + Early Childhood Development (Lead Agency)</a:t>
            </a:r>
          </a:p>
          <a:p>
            <a:pPr marL="285750" indent="-285750">
              <a:buFont typeface="Arial"/>
              <a:buChar char="•"/>
            </a:pPr>
            <a:r>
              <a:rPr lang="en-US" sz="3000" dirty="0" smtClean="0">
                <a:latin typeface="Constantia"/>
                <a:cs typeface="Constantia"/>
              </a:rPr>
              <a:t>Virginia Department of </a:t>
            </a:r>
            <a:r>
              <a:rPr lang="en-US" sz="3600" b="1" dirty="0" smtClean="0">
                <a:solidFill>
                  <a:srgbClr val="00AC00"/>
                </a:solidFill>
                <a:latin typeface="Constantia"/>
                <a:cs typeface="Constantia"/>
              </a:rPr>
              <a:t>Education</a:t>
            </a:r>
            <a:r>
              <a:rPr lang="en-US" sz="3000" dirty="0" smtClean="0">
                <a:latin typeface="Constantia"/>
                <a:cs typeface="Constantia"/>
              </a:rPr>
              <a:t>,  Research and Strategic Planning </a:t>
            </a:r>
          </a:p>
          <a:p>
            <a:pPr marL="285750" indent="-285750">
              <a:buFont typeface="Arial"/>
              <a:buChar char="•"/>
            </a:pPr>
            <a:r>
              <a:rPr lang="en-US" sz="3000" dirty="0" smtClean="0">
                <a:latin typeface="Constantia"/>
                <a:cs typeface="Constantia"/>
              </a:rPr>
              <a:t>Child Development Center for Learning and Research &amp; the Institute for Policy and Governance, </a:t>
            </a:r>
            <a:r>
              <a:rPr lang="en-US" sz="3600" b="1" dirty="0" smtClean="0">
                <a:solidFill>
                  <a:srgbClr val="00AC00"/>
                </a:solidFill>
                <a:latin typeface="Constantia"/>
                <a:cs typeface="Constantia"/>
              </a:rPr>
              <a:t>Virginia Tech</a:t>
            </a:r>
          </a:p>
        </p:txBody>
      </p:sp>
      <p:pic>
        <p:nvPicPr>
          <p:cNvPr id="5" name="Picture 9"/>
          <p:cNvPicPr>
            <a:picLocks noChangeAspect="1" noChangeArrowheads="1"/>
          </p:cNvPicPr>
          <p:nvPr/>
        </p:nvPicPr>
        <p:blipFill>
          <a:blip r:embed="rId2" cstate="print"/>
          <a:srcRect/>
          <a:stretch>
            <a:fillRect/>
          </a:stretch>
        </p:blipFill>
        <p:spPr bwMode="auto">
          <a:xfrm rot="2233358">
            <a:off x="454643" y="5821622"/>
            <a:ext cx="694015" cy="580827"/>
          </a:xfrm>
          <a:prstGeom prst="rect">
            <a:avLst/>
          </a:prstGeom>
          <a:noFill/>
          <a:ln w="9525">
            <a:noFill/>
            <a:miter lim="800000"/>
            <a:headEnd/>
            <a:tailEnd/>
          </a:ln>
        </p:spPr>
      </p:pic>
      <p:sp>
        <p:nvSpPr>
          <p:cNvPr id="7" name="Slide Number Placeholder 6"/>
          <p:cNvSpPr>
            <a:spLocks noGrp="1"/>
          </p:cNvSpPr>
          <p:nvPr>
            <p:ph type="sldNum" sz="quarter" idx="12"/>
          </p:nvPr>
        </p:nvSpPr>
        <p:spPr/>
        <p:txBody>
          <a:bodyPr/>
          <a:lstStyle/>
          <a:p>
            <a:fld id="{34C092D6-8869-4133-9A16-3C1AEDD4B6B4}" type="slidenum">
              <a:rPr lang="en-US" smtClean="0"/>
              <a:t>8</a:t>
            </a:fld>
            <a:endParaRPr lang="en-US"/>
          </a:p>
        </p:txBody>
      </p:sp>
      <p:pic>
        <p:nvPicPr>
          <p:cNvPr id="8" name="Picture 10"/>
          <p:cNvPicPr>
            <a:picLocks noChangeAspect="1" noChangeArrowheads="1"/>
          </p:cNvPicPr>
          <p:nvPr/>
        </p:nvPicPr>
        <p:blipFill>
          <a:blip r:embed="rId3" cstate="print"/>
          <a:srcRect/>
          <a:stretch>
            <a:fillRect/>
          </a:stretch>
        </p:blipFill>
        <p:spPr bwMode="auto">
          <a:xfrm rot="1749979">
            <a:off x="913434" y="5723545"/>
            <a:ext cx="664398" cy="794315"/>
          </a:xfrm>
          <a:prstGeom prst="rect">
            <a:avLst/>
          </a:prstGeom>
          <a:noFill/>
          <a:ln w="9525">
            <a:noFill/>
            <a:miter lim="800000"/>
            <a:headEnd/>
            <a:tailEnd/>
          </a:ln>
        </p:spPr>
      </p:pic>
    </p:spTree>
    <p:extLst>
      <p:ext uri="{BB962C8B-B14F-4D97-AF65-F5344CB8AC3E}">
        <p14:creationId xmlns:p14="http://schemas.microsoft.com/office/powerpoint/2010/main" val="74439431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AC00"/>
                </a:solidFill>
                <a:effectLst>
                  <a:outerShdw blurRad="38100" dist="38100" dir="2700000" algn="tl">
                    <a:srgbClr val="000000"/>
                  </a:outerShdw>
                </a:effectLst>
                <a:latin typeface="Garamond" pitchFamily="18" charset="0"/>
              </a:rPr>
              <a:t>Project Child HANDS</a:t>
            </a:r>
            <a:endParaRPr lang="en-US" dirty="0">
              <a:solidFill>
                <a:srgbClr val="00AC00"/>
              </a:solidFill>
            </a:endParaRPr>
          </a:p>
        </p:txBody>
      </p:sp>
      <p:sp>
        <p:nvSpPr>
          <p:cNvPr id="3" name="Content Placeholder 2"/>
          <p:cNvSpPr>
            <a:spLocks noGrp="1"/>
          </p:cNvSpPr>
          <p:nvPr>
            <p:ph idx="1"/>
          </p:nvPr>
        </p:nvSpPr>
        <p:spPr>
          <a:xfrm>
            <a:off x="352426" y="1463040"/>
            <a:ext cx="8791574" cy="5090160"/>
          </a:xfrm>
        </p:spPr>
        <p:txBody>
          <a:bodyPr>
            <a:noAutofit/>
          </a:bodyPr>
          <a:lstStyle/>
          <a:p>
            <a:pPr marL="114300">
              <a:spcBef>
                <a:spcPct val="20000"/>
              </a:spcBef>
              <a:buClr>
                <a:schemeClr val="accent1"/>
              </a:buClr>
            </a:pPr>
            <a:r>
              <a:rPr lang="en-US" sz="3200" b="1" dirty="0" smtClean="0">
                <a:solidFill>
                  <a:srgbClr val="50EAFF"/>
                </a:solidFill>
                <a:effectLst>
                  <a:outerShdw blurRad="38100" dist="38100" dir="2700000" algn="tl">
                    <a:srgbClr val="000000"/>
                  </a:outerShdw>
                </a:effectLst>
                <a:latin typeface="Garamond" pitchFamily="18" charset="0"/>
              </a:rPr>
              <a:t> </a:t>
            </a:r>
            <a:r>
              <a:rPr lang="en-US" sz="3200" b="1" dirty="0" smtClean="0">
                <a:solidFill>
                  <a:schemeClr val="accent2">
                    <a:lumMod val="50000"/>
                    <a:lumOff val="50000"/>
                  </a:schemeClr>
                </a:solidFill>
                <a:effectLst>
                  <a:outerShdw blurRad="38100" dist="38100" dir="2700000" algn="tl">
                    <a:srgbClr val="000000"/>
                  </a:outerShdw>
                </a:effectLst>
                <a:latin typeface="Garamond" pitchFamily="18" charset="0"/>
              </a:rPr>
              <a:t>Child Care Assistance (Subsidy) Program</a:t>
            </a:r>
          </a:p>
          <a:p>
            <a:pPr marL="114300">
              <a:spcBef>
                <a:spcPct val="20000"/>
              </a:spcBef>
              <a:buClr>
                <a:schemeClr val="accent1"/>
              </a:buClr>
            </a:pPr>
            <a:endParaRPr lang="en-US" sz="1000" dirty="0">
              <a:solidFill>
                <a:srgbClr val="50EAFF"/>
              </a:solidFill>
              <a:latin typeface="Constantia" pitchFamily="18" charset="0"/>
            </a:endParaRPr>
          </a:p>
          <a:p>
            <a:pPr>
              <a:spcBef>
                <a:spcPct val="20000"/>
              </a:spcBef>
              <a:buClr>
                <a:schemeClr val="accent1"/>
              </a:buClr>
              <a:buFont typeface="Arial" charset="0"/>
              <a:buChar char="•"/>
            </a:pPr>
            <a:r>
              <a:rPr lang="en-US" sz="2800" dirty="0">
                <a:solidFill>
                  <a:schemeClr val="tx2"/>
                </a:solidFill>
                <a:latin typeface="Constantia" pitchFamily="18" charset="0"/>
              </a:rPr>
              <a:t>Federal Work support program </a:t>
            </a:r>
          </a:p>
          <a:p>
            <a:pPr>
              <a:spcBef>
                <a:spcPct val="20000"/>
              </a:spcBef>
              <a:buClr>
                <a:schemeClr val="accent1"/>
              </a:buClr>
              <a:buFont typeface="Arial" charset="0"/>
              <a:buChar char="•"/>
            </a:pPr>
            <a:r>
              <a:rPr lang="en-US" sz="2800" dirty="0">
                <a:solidFill>
                  <a:schemeClr val="tx2"/>
                </a:solidFill>
                <a:latin typeface="Constantia" pitchFamily="18" charset="0"/>
              </a:rPr>
              <a:t> </a:t>
            </a:r>
            <a:r>
              <a:rPr lang="en-US" sz="2800" dirty="0" smtClean="0">
                <a:solidFill>
                  <a:schemeClr val="tx2"/>
                </a:solidFill>
                <a:latin typeface="Constantia" pitchFamily="18" charset="0"/>
              </a:rPr>
              <a:t>Administered through states (Block grants)</a:t>
            </a:r>
            <a:endParaRPr lang="en-US" sz="2800" dirty="0">
              <a:solidFill>
                <a:schemeClr val="tx2"/>
              </a:solidFill>
              <a:latin typeface="Constantia" pitchFamily="18" charset="0"/>
            </a:endParaRPr>
          </a:p>
          <a:p>
            <a:pPr>
              <a:spcBef>
                <a:spcPct val="20000"/>
              </a:spcBef>
              <a:buClr>
                <a:schemeClr val="accent1"/>
              </a:buClr>
              <a:buFont typeface="Arial" charset="0"/>
              <a:buChar char="•"/>
            </a:pPr>
            <a:r>
              <a:rPr lang="en-US" sz="2800" dirty="0" smtClean="0">
                <a:solidFill>
                  <a:schemeClr val="tx2"/>
                </a:solidFill>
                <a:latin typeface="Constantia" pitchFamily="18" charset="0"/>
              </a:rPr>
              <a:t>Eligibility </a:t>
            </a:r>
            <a:r>
              <a:rPr lang="en-US" sz="2800" dirty="0">
                <a:solidFill>
                  <a:schemeClr val="tx2"/>
                </a:solidFill>
                <a:latin typeface="Constantia" pitchFamily="18" charset="0"/>
              </a:rPr>
              <a:t>based on work, training and income status</a:t>
            </a:r>
          </a:p>
          <a:p>
            <a:pPr>
              <a:spcBef>
                <a:spcPct val="20000"/>
              </a:spcBef>
              <a:buClr>
                <a:schemeClr val="accent1"/>
              </a:buClr>
              <a:buFont typeface="Arial" charset="0"/>
              <a:buChar char="•"/>
            </a:pPr>
            <a:r>
              <a:rPr lang="en-US" sz="2800" dirty="0">
                <a:solidFill>
                  <a:schemeClr val="tx2"/>
                </a:solidFill>
                <a:latin typeface="Constantia" pitchFamily="18" charset="0"/>
              </a:rPr>
              <a:t>Lose work, lose child care assistance</a:t>
            </a:r>
          </a:p>
          <a:p>
            <a:pPr>
              <a:spcBef>
                <a:spcPct val="20000"/>
              </a:spcBef>
              <a:buClr>
                <a:schemeClr val="accent1"/>
              </a:buClr>
              <a:buFont typeface="Arial" charset="0"/>
              <a:buChar char="•"/>
            </a:pPr>
            <a:r>
              <a:rPr lang="en-US" sz="2800" dirty="0">
                <a:solidFill>
                  <a:schemeClr val="tx2"/>
                </a:solidFill>
                <a:latin typeface="Constantia" pitchFamily="18" charset="0"/>
              </a:rPr>
              <a:t>Birth through age </a:t>
            </a:r>
            <a:r>
              <a:rPr lang="en-US" sz="2800" dirty="0" smtClean="0">
                <a:solidFill>
                  <a:schemeClr val="tx2"/>
                </a:solidFill>
                <a:latin typeface="Constantia" pitchFamily="18" charset="0"/>
              </a:rPr>
              <a:t>12</a:t>
            </a:r>
          </a:p>
          <a:p>
            <a:pPr>
              <a:spcBef>
                <a:spcPct val="20000"/>
              </a:spcBef>
              <a:buClr>
                <a:schemeClr val="accent1"/>
              </a:buClr>
              <a:buFont typeface="Arial" charset="0"/>
              <a:buChar char="•"/>
            </a:pPr>
            <a:r>
              <a:rPr lang="en-US" sz="2800" dirty="0" smtClean="0">
                <a:solidFill>
                  <a:schemeClr val="tx2"/>
                </a:solidFill>
                <a:latin typeface="Constantia" pitchFamily="18" charset="0"/>
              </a:rPr>
              <a:t>Increasing </a:t>
            </a:r>
            <a:r>
              <a:rPr lang="en-US" sz="2800" dirty="0">
                <a:solidFill>
                  <a:schemeClr val="tx2"/>
                </a:solidFill>
                <a:latin typeface="Constantia" pitchFamily="18" charset="0"/>
              </a:rPr>
              <a:t>emphasis also on children’s development</a:t>
            </a:r>
          </a:p>
          <a:p>
            <a:pPr>
              <a:spcBef>
                <a:spcPct val="20000"/>
              </a:spcBef>
              <a:buClr>
                <a:schemeClr val="accent1"/>
              </a:buClr>
              <a:buFont typeface="Arial" charset="0"/>
              <a:buChar char="•"/>
            </a:pPr>
            <a:endParaRPr lang="en-US" sz="2800" dirty="0"/>
          </a:p>
        </p:txBody>
      </p:sp>
      <p:pic>
        <p:nvPicPr>
          <p:cNvPr id="5" name="Picture 9"/>
          <p:cNvPicPr>
            <a:picLocks noChangeAspect="1" noChangeArrowheads="1"/>
          </p:cNvPicPr>
          <p:nvPr/>
        </p:nvPicPr>
        <p:blipFill>
          <a:blip r:embed="rId2" cstate="print"/>
          <a:srcRect/>
          <a:stretch>
            <a:fillRect/>
          </a:stretch>
        </p:blipFill>
        <p:spPr bwMode="auto">
          <a:xfrm rot="2233358">
            <a:off x="454643" y="5821622"/>
            <a:ext cx="694015" cy="580827"/>
          </a:xfrm>
          <a:prstGeom prst="rect">
            <a:avLst/>
          </a:prstGeom>
          <a:noFill/>
          <a:ln w="9525">
            <a:noFill/>
            <a:miter lim="800000"/>
            <a:headEnd/>
            <a:tailEnd/>
          </a:ln>
        </p:spPr>
      </p:pic>
      <p:sp>
        <p:nvSpPr>
          <p:cNvPr id="7" name="Slide Number Placeholder 6"/>
          <p:cNvSpPr>
            <a:spLocks noGrp="1"/>
          </p:cNvSpPr>
          <p:nvPr>
            <p:ph type="sldNum" sz="quarter" idx="12"/>
          </p:nvPr>
        </p:nvSpPr>
        <p:spPr/>
        <p:txBody>
          <a:bodyPr/>
          <a:lstStyle/>
          <a:p>
            <a:fld id="{34C092D6-8869-4133-9A16-3C1AEDD4B6B4}" type="slidenum">
              <a:rPr lang="en-US" smtClean="0"/>
              <a:t>9</a:t>
            </a:fld>
            <a:endParaRPr lang="en-US"/>
          </a:p>
        </p:txBody>
      </p:sp>
      <p:pic>
        <p:nvPicPr>
          <p:cNvPr id="8" name="Picture 10"/>
          <p:cNvPicPr>
            <a:picLocks noChangeAspect="1" noChangeArrowheads="1"/>
          </p:cNvPicPr>
          <p:nvPr/>
        </p:nvPicPr>
        <p:blipFill>
          <a:blip r:embed="rId3" cstate="print"/>
          <a:srcRect/>
          <a:stretch>
            <a:fillRect/>
          </a:stretch>
        </p:blipFill>
        <p:spPr bwMode="auto">
          <a:xfrm rot="1749979">
            <a:off x="989634" y="5571145"/>
            <a:ext cx="664398" cy="794315"/>
          </a:xfrm>
          <a:prstGeom prst="rect">
            <a:avLst/>
          </a:prstGeom>
          <a:noFill/>
          <a:ln w="9525">
            <a:noFill/>
            <a:miter lim="800000"/>
            <a:headEnd/>
            <a:tailEnd/>
          </a:ln>
        </p:spPr>
      </p:pic>
    </p:spTree>
    <p:extLst>
      <p:ext uri="{BB962C8B-B14F-4D97-AF65-F5344CB8AC3E}">
        <p14:creationId xmlns:p14="http://schemas.microsoft.com/office/powerpoint/2010/main" val="3542822411"/>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VSECTIONID" val="FaQ5T6mo8OwSu25zuM98Rd"/>
</p:tagLst>
</file>

<file path=ppt/tags/tag10.xml><?xml version="1.0" encoding="utf-8"?>
<p:tagLst xmlns:a="http://schemas.openxmlformats.org/drawingml/2006/main" xmlns:r="http://schemas.openxmlformats.org/officeDocument/2006/relationships" xmlns:p="http://schemas.openxmlformats.org/presentationml/2006/main">
  <p:tag name="DVSHAPEID" val="SBaavabQ3yL0SSO4sHtIuK"/>
</p:tagLst>
</file>

<file path=ppt/tags/tag11.xml><?xml version="1.0" encoding="utf-8"?>
<p:tagLst xmlns:a="http://schemas.openxmlformats.org/drawingml/2006/main" xmlns:r="http://schemas.openxmlformats.org/officeDocument/2006/relationships" xmlns:p="http://schemas.openxmlformats.org/presentationml/2006/main">
  <p:tag name="DVSHAPEID" val="JWcp9vgi0kUKx9PcX5MxUI"/>
</p:tagLst>
</file>

<file path=ppt/tags/tag12.xml><?xml version="1.0" encoding="utf-8"?>
<p:tagLst xmlns:a="http://schemas.openxmlformats.org/drawingml/2006/main" xmlns:r="http://schemas.openxmlformats.org/officeDocument/2006/relationships" xmlns:p="http://schemas.openxmlformats.org/presentationml/2006/main">
  <p:tag name="DVSHAPEID" val="dMWzQNyOviI7SdY51GAKxq"/>
</p:tagLst>
</file>

<file path=ppt/tags/tag13.xml><?xml version="1.0" encoding="utf-8"?>
<p:tagLst xmlns:a="http://schemas.openxmlformats.org/drawingml/2006/main" xmlns:r="http://schemas.openxmlformats.org/officeDocument/2006/relationships" xmlns:p="http://schemas.openxmlformats.org/presentationml/2006/main">
  <p:tag name="DVSECTIONID" val="tF3FsK65FL792sgrXkkyx9"/>
</p:tagLst>
</file>

<file path=ppt/tags/tag14.xml><?xml version="1.0" encoding="utf-8"?>
<p:tagLst xmlns:a="http://schemas.openxmlformats.org/drawingml/2006/main" xmlns:r="http://schemas.openxmlformats.org/officeDocument/2006/relationships" xmlns:p="http://schemas.openxmlformats.org/presentationml/2006/main">
  <p:tag name="DVSHAPEID" val="67lEfgKoWXP0JptAEsKcPB"/>
</p:tagLst>
</file>

<file path=ppt/tags/tag15.xml><?xml version="1.0" encoding="utf-8"?>
<p:tagLst xmlns:a="http://schemas.openxmlformats.org/drawingml/2006/main" xmlns:r="http://schemas.openxmlformats.org/officeDocument/2006/relationships" xmlns:p="http://schemas.openxmlformats.org/presentationml/2006/main">
  <p:tag name="DVSHAPEID" val="2phBdR35XaaMGOdcyi36mL"/>
</p:tagLst>
</file>

<file path=ppt/tags/tag16.xml><?xml version="1.0" encoding="utf-8"?>
<p:tagLst xmlns:a="http://schemas.openxmlformats.org/drawingml/2006/main" xmlns:r="http://schemas.openxmlformats.org/officeDocument/2006/relationships" xmlns:p="http://schemas.openxmlformats.org/presentationml/2006/main">
  <p:tag name="DVSHAPEID" val="iRuyBq27ZlBu5WnE2SkQZF"/>
</p:tagLst>
</file>

<file path=ppt/tags/tag17.xml><?xml version="1.0" encoding="utf-8"?>
<p:tagLst xmlns:a="http://schemas.openxmlformats.org/drawingml/2006/main" xmlns:r="http://schemas.openxmlformats.org/officeDocument/2006/relationships" xmlns:p="http://schemas.openxmlformats.org/presentationml/2006/main">
  <p:tag name="DVSHAPEID" val="PXJFmsUs8Jfh6p6FfD3PaP"/>
</p:tagLst>
</file>

<file path=ppt/tags/tag18.xml><?xml version="1.0" encoding="utf-8"?>
<p:tagLst xmlns:a="http://schemas.openxmlformats.org/drawingml/2006/main" xmlns:r="http://schemas.openxmlformats.org/officeDocument/2006/relationships" xmlns:p="http://schemas.openxmlformats.org/presentationml/2006/main">
  <p:tag name="DVSHAPEID" val="acIgOUfbLwLC1xOV4AdxcS"/>
</p:tagLst>
</file>

<file path=ppt/tags/tag19.xml><?xml version="1.0" encoding="utf-8"?>
<p:tagLst xmlns:a="http://schemas.openxmlformats.org/drawingml/2006/main" xmlns:r="http://schemas.openxmlformats.org/officeDocument/2006/relationships" xmlns:p="http://schemas.openxmlformats.org/presentationml/2006/main">
  <p:tag name="DVSHAPEID" val="fOQXxnDHNav0MxX5D0cXXI"/>
</p:tagLst>
</file>

<file path=ppt/tags/tag2.xml><?xml version="1.0" encoding="utf-8"?>
<p:tagLst xmlns:a="http://schemas.openxmlformats.org/drawingml/2006/main" xmlns:r="http://schemas.openxmlformats.org/officeDocument/2006/relationships" xmlns:p="http://schemas.openxmlformats.org/presentationml/2006/main">
  <p:tag name="DVSHAPEID" val="WfU3tlZeyQ4xXjX4Do8OvI"/>
</p:tagLst>
</file>

<file path=ppt/tags/tag20.xml><?xml version="1.0" encoding="utf-8"?>
<p:tagLst xmlns:a="http://schemas.openxmlformats.org/drawingml/2006/main" xmlns:r="http://schemas.openxmlformats.org/officeDocument/2006/relationships" xmlns:p="http://schemas.openxmlformats.org/presentationml/2006/main">
  <p:tag name="DVSHAPEID" val="wuoyQjysBCDiWUqQmSy4JA"/>
</p:tagLst>
</file>

<file path=ppt/tags/tag21.xml><?xml version="1.0" encoding="utf-8"?>
<p:tagLst xmlns:a="http://schemas.openxmlformats.org/drawingml/2006/main" xmlns:r="http://schemas.openxmlformats.org/officeDocument/2006/relationships" xmlns:p="http://schemas.openxmlformats.org/presentationml/2006/main">
  <p:tag name="DVSHAPEID" val="61LhYYXdkeUwhlzYwj9kzS"/>
</p:tagLst>
</file>

<file path=ppt/tags/tag22.xml><?xml version="1.0" encoding="utf-8"?>
<p:tagLst xmlns:a="http://schemas.openxmlformats.org/drawingml/2006/main" xmlns:r="http://schemas.openxmlformats.org/officeDocument/2006/relationships" xmlns:p="http://schemas.openxmlformats.org/presentationml/2006/main">
  <p:tag name="DVSHAPEID" val="mtA2EMDkpTZVnmNzlzvnio"/>
</p:tagLst>
</file>

<file path=ppt/tags/tag23.xml><?xml version="1.0" encoding="utf-8"?>
<p:tagLst xmlns:a="http://schemas.openxmlformats.org/drawingml/2006/main" xmlns:r="http://schemas.openxmlformats.org/officeDocument/2006/relationships" xmlns:p="http://schemas.openxmlformats.org/presentationml/2006/main">
  <p:tag name="DVSHAPEID" val="nqC4gnmeUo1eEhGVkaAZP1"/>
</p:tagLst>
</file>

<file path=ppt/tags/tag24.xml><?xml version="1.0" encoding="utf-8"?>
<p:tagLst xmlns:a="http://schemas.openxmlformats.org/drawingml/2006/main" xmlns:r="http://schemas.openxmlformats.org/officeDocument/2006/relationships" xmlns:p="http://schemas.openxmlformats.org/presentationml/2006/main">
  <p:tag name="DVSHAPEID" val="xlYdbXXzPbAY6aqzvfYaYA"/>
</p:tagLst>
</file>

<file path=ppt/tags/tag25.xml><?xml version="1.0" encoding="utf-8"?>
<p:tagLst xmlns:a="http://schemas.openxmlformats.org/drawingml/2006/main" xmlns:r="http://schemas.openxmlformats.org/officeDocument/2006/relationships" xmlns:p="http://schemas.openxmlformats.org/presentationml/2006/main">
  <p:tag name="DVSHAPEID" val="U9HvSpflNiylTg63cohlzP"/>
</p:tagLst>
</file>

<file path=ppt/tags/tag26.xml><?xml version="1.0" encoding="utf-8"?>
<p:tagLst xmlns:a="http://schemas.openxmlformats.org/drawingml/2006/main" xmlns:r="http://schemas.openxmlformats.org/officeDocument/2006/relationships" xmlns:p="http://schemas.openxmlformats.org/presentationml/2006/main">
  <p:tag name="DVSHAPEID" val="DGbwvKEk1F3WrPvF4yjtnh"/>
</p:tagLst>
</file>

<file path=ppt/tags/tag27.xml><?xml version="1.0" encoding="utf-8"?>
<p:tagLst xmlns:a="http://schemas.openxmlformats.org/drawingml/2006/main" xmlns:r="http://schemas.openxmlformats.org/officeDocument/2006/relationships" xmlns:p="http://schemas.openxmlformats.org/presentationml/2006/main">
  <p:tag name="DVSHAPEID" val="pKg9ts3zTC14v1jlTvHtgT"/>
</p:tagLst>
</file>

<file path=ppt/tags/tag28.xml><?xml version="1.0" encoding="utf-8"?>
<p:tagLst xmlns:a="http://schemas.openxmlformats.org/drawingml/2006/main" xmlns:r="http://schemas.openxmlformats.org/officeDocument/2006/relationships" xmlns:p="http://schemas.openxmlformats.org/presentationml/2006/main">
  <p:tag name="DVSHAPEID" val="iXPhywjI15smgrfmgbhsLq"/>
</p:tagLst>
</file>

<file path=ppt/tags/tag29.xml><?xml version="1.0" encoding="utf-8"?>
<p:tagLst xmlns:a="http://schemas.openxmlformats.org/drawingml/2006/main" xmlns:r="http://schemas.openxmlformats.org/officeDocument/2006/relationships" xmlns:p="http://schemas.openxmlformats.org/presentationml/2006/main">
  <p:tag name="DVSHAPEID" val="UmjtmJEOMU1vrjkbTxfaBV"/>
</p:tagLst>
</file>

<file path=ppt/tags/tag3.xml><?xml version="1.0" encoding="utf-8"?>
<p:tagLst xmlns:a="http://schemas.openxmlformats.org/drawingml/2006/main" xmlns:r="http://schemas.openxmlformats.org/officeDocument/2006/relationships" xmlns:p="http://schemas.openxmlformats.org/presentationml/2006/main">
  <p:tag name="DVSHAPEID" val="VlYhiNb27GTZe3rsB6jezm"/>
</p:tagLst>
</file>

<file path=ppt/tags/tag30.xml><?xml version="1.0" encoding="utf-8"?>
<p:tagLst xmlns:a="http://schemas.openxmlformats.org/drawingml/2006/main" xmlns:r="http://schemas.openxmlformats.org/officeDocument/2006/relationships" xmlns:p="http://schemas.openxmlformats.org/presentationml/2006/main">
  <p:tag name="DVSHAPEID" val="C9KS6xevcO8R2tX4aA4ciy"/>
</p:tagLst>
</file>

<file path=ppt/tags/tag31.xml><?xml version="1.0" encoding="utf-8"?>
<p:tagLst xmlns:a="http://schemas.openxmlformats.org/drawingml/2006/main" xmlns:r="http://schemas.openxmlformats.org/officeDocument/2006/relationships" xmlns:p="http://schemas.openxmlformats.org/presentationml/2006/main">
  <p:tag name="DVSHAPEID" val="lLZW24hJcBPYKaItD7AhHc"/>
</p:tagLst>
</file>

<file path=ppt/tags/tag32.xml><?xml version="1.0" encoding="utf-8"?>
<p:tagLst xmlns:a="http://schemas.openxmlformats.org/drawingml/2006/main" xmlns:r="http://schemas.openxmlformats.org/officeDocument/2006/relationships" xmlns:p="http://schemas.openxmlformats.org/presentationml/2006/main">
  <p:tag name="DVSHAPEID" val="nzhQePnE6oD4OZSav9dsBw"/>
</p:tagLst>
</file>

<file path=ppt/tags/tag33.xml><?xml version="1.0" encoding="utf-8"?>
<p:tagLst xmlns:a="http://schemas.openxmlformats.org/drawingml/2006/main" xmlns:r="http://schemas.openxmlformats.org/officeDocument/2006/relationships" xmlns:p="http://schemas.openxmlformats.org/presentationml/2006/main">
  <p:tag name="DVSHAPEID" val="23INlGXXC1Q8nqEbQsmyur"/>
</p:tagLst>
</file>

<file path=ppt/tags/tag34.xml><?xml version="1.0" encoding="utf-8"?>
<p:tagLst xmlns:a="http://schemas.openxmlformats.org/drawingml/2006/main" xmlns:r="http://schemas.openxmlformats.org/officeDocument/2006/relationships" xmlns:p="http://schemas.openxmlformats.org/presentationml/2006/main">
  <p:tag name="DVSHAPEID" val="lFmJBtBq4fBQxe7qtGH9LC"/>
</p:tagLst>
</file>

<file path=ppt/tags/tag35.xml><?xml version="1.0" encoding="utf-8"?>
<p:tagLst xmlns:a="http://schemas.openxmlformats.org/drawingml/2006/main" xmlns:r="http://schemas.openxmlformats.org/officeDocument/2006/relationships" xmlns:p="http://schemas.openxmlformats.org/presentationml/2006/main">
  <p:tag name="DVSHAPEID" val="dFBsvkiK632AH3rC5ulcWB"/>
</p:tagLst>
</file>

<file path=ppt/tags/tag36.xml><?xml version="1.0" encoding="utf-8"?>
<p:tagLst xmlns:a="http://schemas.openxmlformats.org/drawingml/2006/main" xmlns:r="http://schemas.openxmlformats.org/officeDocument/2006/relationships" xmlns:p="http://schemas.openxmlformats.org/presentationml/2006/main">
  <p:tag name="DVSHAPEID" val="wxSq3pZFRlFJsG79Xh7k9y"/>
</p:tagLst>
</file>

<file path=ppt/tags/tag37.xml><?xml version="1.0" encoding="utf-8"?>
<p:tagLst xmlns:a="http://schemas.openxmlformats.org/drawingml/2006/main" xmlns:r="http://schemas.openxmlformats.org/officeDocument/2006/relationships" xmlns:p="http://schemas.openxmlformats.org/presentationml/2006/main">
  <p:tag name="DVSECTIONID" val="MNA8yVD7LD2A4Vn2qz6M8D"/>
</p:tagLst>
</file>

<file path=ppt/tags/tag38.xml><?xml version="1.0" encoding="utf-8"?>
<p:tagLst xmlns:a="http://schemas.openxmlformats.org/drawingml/2006/main" xmlns:r="http://schemas.openxmlformats.org/officeDocument/2006/relationships" xmlns:p="http://schemas.openxmlformats.org/presentationml/2006/main">
  <p:tag name="DVSHAPEID" val="qz04vE11SGR6JpuuxaHv1o"/>
</p:tagLst>
</file>

<file path=ppt/tags/tag39.xml><?xml version="1.0" encoding="utf-8"?>
<p:tagLst xmlns:a="http://schemas.openxmlformats.org/drawingml/2006/main" xmlns:r="http://schemas.openxmlformats.org/officeDocument/2006/relationships" xmlns:p="http://schemas.openxmlformats.org/presentationml/2006/main">
  <p:tag name="DVSHAPEID" val="ILnuo4DnJqGHLUPe86qyYU"/>
</p:tagLst>
</file>

<file path=ppt/tags/tag4.xml><?xml version="1.0" encoding="utf-8"?>
<p:tagLst xmlns:a="http://schemas.openxmlformats.org/drawingml/2006/main" xmlns:r="http://schemas.openxmlformats.org/officeDocument/2006/relationships" xmlns:p="http://schemas.openxmlformats.org/presentationml/2006/main">
  <p:tag name="DVSHAPEID" val="rFkarPe6pPDdjy4b3b2wIn"/>
</p:tagLst>
</file>

<file path=ppt/tags/tag40.xml><?xml version="1.0" encoding="utf-8"?>
<p:tagLst xmlns:a="http://schemas.openxmlformats.org/drawingml/2006/main" xmlns:r="http://schemas.openxmlformats.org/officeDocument/2006/relationships" xmlns:p="http://schemas.openxmlformats.org/presentationml/2006/main">
  <p:tag name="DVSHAPEID" val="LkpJU1BdhWg1QfH1fXnvXr"/>
</p:tagLst>
</file>

<file path=ppt/tags/tag5.xml><?xml version="1.0" encoding="utf-8"?>
<p:tagLst xmlns:a="http://schemas.openxmlformats.org/drawingml/2006/main" xmlns:r="http://schemas.openxmlformats.org/officeDocument/2006/relationships" xmlns:p="http://schemas.openxmlformats.org/presentationml/2006/main">
  <p:tag name="DVSHAPEID" val="EX5TCbM1uh8zUjW8mmN1h3"/>
</p:tagLst>
</file>

<file path=ppt/tags/tag6.xml><?xml version="1.0" encoding="utf-8"?>
<p:tagLst xmlns:a="http://schemas.openxmlformats.org/drawingml/2006/main" xmlns:r="http://schemas.openxmlformats.org/officeDocument/2006/relationships" xmlns:p="http://schemas.openxmlformats.org/presentationml/2006/main">
  <p:tag name="DVSHAPEID" val="m0JSnp38c2D40m4xc3knkl"/>
</p:tagLst>
</file>

<file path=ppt/tags/tag7.xml><?xml version="1.0" encoding="utf-8"?>
<p:tagLst xmlns:a="http://schemas.openxmlformats.org/drawingml/2006/main" xmlns:r="http://schemas.openxmlformats.org/officeDocument/2006/relationships" xmlns:p="http://schemas.openxmlformats.org/presentationml/2006/main">
  <p:tag name="DVSHAPEID" val="5JELfVPFIH6BB5aJNmYm56"/>
</p:tagLst>
</file>

<file path=ppt/tags/tag8.xml><?xml version="1.0" encoding="utf-8"?>
<p:tagLst xmlns:a="http://schemas.openxmlformats.org/drawingml/2006/main" xmlns:r="http://schemas.openxmlformats.org/officeDocument/2006/relationships" xmlns:p="http://schemas.openxmlformats.org/presentationml/2006/main">
  <p:tag name="DVSHAPEID" val="WPiz3PaJGTI0VZeCa7jwkV"/>
</p:tagLst>
</file>

<file path=ppt/tags/tag9.xml><?xml version="1.0" encoding="utf-8"?>
<p:tagLst xmlns:a="http://schemas.openxmlformats.org/drawingml/2006/main" xmlns:r="http://schemas.openxmlformats.org/officeDocument/2006/relationships" xmlns:p="http://schemas.openxmlformats.org/presentationml/2006/main">
  <p:tag name="DVSHAPEID" val="XpLZmsgYoYgZNOsFR0vZ1c"/>
</p:tagLst>
</file>

<file path=ppt/theme/_rels/theme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Inkwell">
  <a:themeElements>
    <a:clrScheme name="Inkwell">
      <a:dk1>
        <a:sysClr val="windowText" lastClr="000000"/>
      </a:dk1>
      <a:lt1>
        <a:sysClr val="window" lastClr="FFFFFF"/>
      </a:lt1>
      <a:dk2>
        <a:srgbClr val="584D2E"/>
      </a:dk2>
      <a:lt2>
        <a:srgbClr val="EFE7C3"/>
      </a:lt2>
      <a:accent1>
        <a:srgbClr val="860908"/>
      </a:accent1>
      <a:accent2>
        <a:srgbClr val="4A0505"/>
      </a:accent2>
      <a:accent3>
        <a:srgbClr val="7A500A"/>
      </a:accent3>
      <a:accent4>
        <a:srgbClr val="C47810"/>
      </a:accent4>
      <a:accent5>
        <a:srgbClr val="827752"/>
      </a:accent5>
      <a:accent6>
        <a:srgbClr val="B5BB83"/>
      </a:accent6>
      <a:hlink>
        <a:srgbClr val="C47810"/>
      </a:hlink>
      <a:folHlink>
        <a:srgbClr val="F0A43A"/>
      </a:folHlink>
    </a:clrScheme>
    <a:fontScheme name="Inkwell">
      <a:majorFont>
        <a:latin typeface="Goudy Old Style"/>
        <a:ea typeface=""/>
        <a:cs typeface=""/>
        <a:font script="Jpan" typeface="ＭＳ 明朝"/>
        <a:font script="Hans" typeface="宋体"/>
        <a:font script="Hant" typeface="新細明體"/>
      </a:majorFont>
      <a:minorFont>
        <a:latin typeface="Goudy Old Style"/>
        <a:ea typeface=""/>
        <a:cs typeface=""/>
        <a:font script="Jpan" typeface="ＭＳ 明朝"/>
        <a:font script="Hans" typeface="宋体"/>
        <a:font script="Hant" typeface="新細明體"/>
      </a:minorFont>
    </a:fontScheme>
    <a:fmtScheme name="Inkwell">
      <a:fillStyleLst>
        <a:solidFill>
          <a:schemeClr val="phClr"/>
        </a:solidFill>
        <a:blipFill rotWithShape="1">
          <a:blip xmlns:r="http://schemas.openxmlformats.org/officeDocument/2006/relationships" r:embed="rId1">
            <a:duotone>
              <a:schemeClr val="phClr">
                <a:shade val="30000"/>
              </a:schemeClr>
              <a:schemeClr val="phClr">
                <a:alpha val="10000"/>
                <a:satMod val="120000"/>
              </a:schemeClr>
            </a:duotone>
          </a:blip>
          <a:stretch/>
        </a:blipFill>
        <a:blipFill rotWithShape="1">
          <a:blip xmlns:r="http://schemas.openxmlformats.org/officeDocument/2006/relationships" r:embed="rId2">
            <a:duotone>
              <a:schemeClr val="phClr">
                <a:shade val="30000"/>
                <a:satMod val="150000"/>
              </a:schemeClr>
              <a:schemeClr val="phClr">
                <a:alpha val="10000"/>
                <a:satMod val="120000"/>
              </a:schemeClr>
            </a:duotone>
          </a:blip>
          <a:stretch/>
        </a:blipFill>
      </a:fillStyleLst>
      <a:lnStyleLst>
        <a:ln w="12700" cap="flat" cmpd="sng" algn="ctr">
          <a:solidFill>
            <a:schemeClr val="phClr">
              <a:shade val="95000"/>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101600" dist="38100" dir="5400000" rotWithShape="0">
              <a:srgbClr val="000000">
                <a:alpha val="75000"/>
              </a:srgbClr>
            </a:outerShdw>
          </a:effectLst>
        </a:effectStyle>
        <a:effectStyle>
          <a:effectLst>
            <a:outerShdw blurRad="38100" dist="25400" dir="5400000" rotWithShape="0">
              <a:srgbClr val="000000">
                <a:alpha val="75000"/>
              </a:srgbClr>
            </a:outerShdw>
            <a:softEdge rad="25400"/>
          </a:effectLst>
        </a:effectStyle>
      </a:effectStyleLst>
      <a:bgFillStyleLst>
        <a:blipFill rotWithShape="1">
          <a:blip xmlns:r="http://schemas.openxmlformats.org/officeDocument/2006/relationships" r:embed="rId3"/>
          <a:stretch/>
        </a:blipFill>
        <a:blipFill rotWithShape="1">
          <a:blip xmlns:r="http://schemas.openxmlformats.org/officeDocument/2006/relationships" r:embed="rId4"/>
          <a:stretch/>
        </a:blipFill>
        <a:blipFill rotWithShape="1">
          <a:blip xmlns:r="http://schemas.openxmlformats.org/officeDocument/2006/relationships" r:embed="rId5"/>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Inkwell.thmx</Template>
  <TotalTime>2460</TotalTime>
  <Words>2872</Words>
  <Application>Microsoft Macintosh PowerPoint</Application>
  <PresentationFormat>On-screen Show (4:3)</PresentationFormat>
  <Paragraphs>626</Paragraphs>
  <Slides>42</Slides>
  <Notes>15</Notes>
  <HiddenSlides>0</HiddenSlides>
  <MMClips>1</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44" baseType="lpstr">
      <vt:lpstr>Inkwell</vt:lpstr>
      <vt:lpstr>Bitmap Image</vt:lpstr>
      <vt:lpstr>PowerPoint Presentation</vt:lpstr>
      <vt:lpstr>PowerPoint Presentation</vt:lpstr>
      <vt:lpstr>PowerPoint Presentation</vt:lpstr>
      <vt:lpstr>PowerPoint Presentation</vt:lpstr>
      <vt:lpstr>What are Administrative Data?</vt:lpstr>
      <vt:lpstr>Project Child HANDS</vt:lpstr>
      <vt:lpstr>PowerPoint Presentation</vt:lpstr>
      <vt:lpstr>Project Child HANDS</vt:lpstr>
      <vt:lpstr>Project Child HANDS</vt:lpstr>
      <vt:lpstr>PowerPoint Presentation</vt:lpstr>
      <vt:lpstr>PowerPoint Presentation</vt:lpstr>
      <vt:lpstr>PowerPoint Presentation</vt:lpstr>
      <vt:lpstr>HANDS Federated Process – Data Sets are not Retained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Child Care QI and Child Outcomes</vt:lpstr>
      <vt:lpstr>PowerPoint Presentation</vt:lpstr>
      <vt:lpstr>PowerPoint Presentation</vt:lpstr>
      <vt:lpstr>PowerPoint Presentation</vt:lpstr>
      <vt:lpstr>PowerPoint Presentation</vt:lpstr>
      <vt:lpstr>PowerPoint Presentation</vt:lpstr>
      <vt:lpstr>Current VLDS Integration Design</vt:lpstr>
      <vt:lpstr>Current Status</vt:lpstr>
      <vt:lpstr>In Process:  Adding New Partners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Technical Details</vt:lpstr>
      <vt:lpstr>PowerPoint Presentation</vt:lpstr>
      <vt:lpstr>PowerPoint Presentation</vt:lpstr>
      <vt:lpstr>PowerPoint Presentation</vt:lpstr>
    </vt:vector>
  </TitlesOfParts>
  <Company>Virginia Tech</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FDI User</cp:lastModifiedBy>
  <cp:revision>200</cp:revision>
  <dcterms:created xsi:type="dcterms:W3CDTF">2012-05-29T15:34:11Z</dcterms:created>
  <dcterms:modified xsi:type="dcterms:W3CDTF">2013-06-22T17:01:58Z</dcterms:modified>
</cp:coreProperties>
</file>